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342" r:id="rId6"/>
    <p:sldId id="259" r:id="rId7"/>
    <p:sldId id="260" r:id="rId8"/>
    <p:sldId id="325" r:id="rId9"/>
    <p:sldId id="327" r:id="rId10"/>
    <p:sldId id="324" r:id="rId11"/>
    <p:sldId id="326" r:id="rId12"/>
    <p:sldId id="328" r:id="rId13"/>
    <p:sldId id="329" r:id="rId14"/>
    <p:sldId id="331" r:id="rId15"/>
    <p:sldId id="330" r:id="rId16"/>
    <p:sldId id="332" r:id="rId17"/>
    <p:sldId id="333" r:id="rId18"/>
    <p:sldId id="334" r:id="rId19"/>
    <p:sldId id="335" r:id="rId20"/>
    <p:sldId id="336" r:id="rId21"/>
    <p:sldId id="337" r:id="rId22"/>
    <p:sldId id="338" r:id="rId23"/>
    <p:sldId id="339" r:id="rId24"/>
    <p:sldId id="340" r:id="rId25"/>
    <p:sldId id="341" r:id="rId26"/>
    <p:sldId id="322" r:id="rId27"/>
    <p:sldId id="26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ong, Ashton" initials="DA" lastIdx="26" clrIdx="0">
    <p:extLst>
      <p:ext uri="{19B8F6BF-5375-455C-9EA6-DF929625EA0E}">
        <p15:presenceInfo xmlns:p15="http://schemas.microsoft.com/office/powerpoint/2012/main" userId="S::adelong@weinsuredocs.com::030c7f6a-cf6f-4c7f-9ede-ca58cc61466c" providerId="AD"/>
      </p:ext>
    </p:extLst>
  </p:cmAuthor>
  <p:cmAuthor id="2" name="Doll, Michael" initials="DM" lastIdx="20" clrIdx="1">
    <p:extLst>
      <p:ext uri="{19B8F6BF-5375-455C-9EA6-DF929625EA0E}">
        <p15:presenceInfo xmlns:p15="http://schemas.microsoft.com/office/powerpoint/2012/main" userId="S::MDoll@weinsuredocs.com::2d86e737-77cb-4fd5-b414-1f2053b2f6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BE7647-EDB1-4C64-B615-1FBF56FD8B9E}" v="3" dt="2020-08-03T13:59:34.6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1" autoAdjust="0"/>
    <p:restoredTop sz="94660"/>
  </p:normalViewPr>
  <p:slideViewPr>
    <p:cSldViewPr snapToGrid="0">
      <p:cViewPr varScale="1">
        <p:scale>
          <a:sx n="114" d="100"/>
          <a:sy n="114" d="100"/>
        </p:scale>
        <p:origin x="46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ll, Michael" userId="2d86e737-77cb-4fd5-b414-1f2053b2f633" providerId="ADAL" clId="{D7BE7647-EDB1-4C64-B615-1FBF56FD8B9E}"/>
    <pc:docChg chg="custSel addSld delSld modSld">
      <pc:chgData name="Doll, Michael" userId="2d86e737-77cb-4fd5-b414-1f2053b2f633" providerId="ADAL" clId="{D7BE7647-EDB1-4C64-B615-1FBF56FD8B9E}" dt="2020-08-03T13:59:46.995" v="69" actId="20577"/>
      <pc:docMkLst>
        <pc:docMk/>
      </pc:docMkLst>
      <pc:sldChg chg="addCm">
        <pc:chgData name="Doll, Michael" userId="2d86e737-77cb-4fd5-b414-1f2053b2f633" providerId="ADAL" clId="{D7BE7647-EDB1-4C64-B615-1FBF56FD8B9E}" dt="2020-08-03T13:57:10.437" v="47" actId="1589"/>
        <pc:sldMkLst>
          <pc:docMk/>
          <pc:sldMk cId="2293591104" sldId="322"/>
        </pc:sldMkLst>
      </pc:sldChg>
      <pc:sldChg chg="modSp mod addCm">
        <pc:chgData name="Doll, Michael" userId="2d86e737-77cb-4fd5-b414-1f2053b2f633" providerId="ADAL" clId="{D7BE7647-EDB1-4C64-B615-1FBF56FD8B9E}" dt="2020-08-03T13:53:51.976" v="10" actId="1589"/>
        <pc:sldMkLst>
          <pc:docMk/>
          <pc:sldMk cId="95397001" sldId="338"/>
        </pc:sldMkLst>
        <pc:spChg chg="mod">
          <ac:chgData name="Doll, Michael" userId="2d86e737-77cb-4fd5-b414-1f2053b2f633" providerId="ADAL" clId="{D7BE7647-EDB1-4C64-B615-1FBF56FD8B9E}" dt="2020-08-03T13:53:38.276" v="7" actId="313"/>
          <ac:spMkLst>
            <pc:docMk/>
            <pc:sldMk cId="95397001" sldId="338"/>
            <ac:spMk id="2" creationId="{2168E348-A2EB-4141-BF54-81E02ECB7635}"/>
          </ac:spMkLst>
        </pc:spChg>
      </pc:sldChg>
      <pc:sldChg chg="modSp mod addCm">
        <pc:chgData name="Doll, Michael" userId="2d86e737-77cb-4fd5-b414-1f2053b2f633" providerId="ADAL" clId="{D7BE7647-EDB1-4C64-B615-1FBF56FD8B9E}" dt="2020-08-03T13:55:31.914" v="13" actId="1589"/>
        <pc:sldMkLst>
          <pc:docMk/>
          <pc:sldMk cId="458006754" sldId="339"/>
        </pc:sldMkLst>
        <pc:spChg chg="mod">
          <ac:chgData name="Doll, Michael" userId="2d86e737-77cb-4fd5-b414-1f2053b2f633" providerId="ADAL" clId="{D7BE7647-EDB1-4C64-B615-1FBF56FD8B9E}" dt="2020-08-03T13:55:23.198" v="11" actId="20577"/>
          <ac:spMkLst>
            <pc:docMk/>
            <pc:sldMk cId="458006754" sldId="339"/>
            <ac:spMk id="2" creationId="{2168E348-A2EB-4141-BF54-81E02ECB7635}"/>
          </ac:spMkLst>
        </pc:spChg>
      </pc:sldChg>
      <pc:sldChg chg="modSp mod addCm">
        <pc:chgData name="Doll, Michael" userId="2d86e737-77cb-4fd5-b414-1f2053b2f633" providerId="ADAL" clId="{D7BE7647-EDB1-4C64-B615-1FBF56FD8B9E}" dt="2020-08-03T13:56:02.137" v="24" actId="1589"/>
        <pc:sldMkLst>
          <pc:docMk/>
          <pc:sldMk cId="573212448" sldId="340"/>
        </pc:sldMkLst>
        <pc:spChg chg="mod">
          <ac:chgData name="Doll, Michael" userId="2d86e737-77cb-4fd5-b414-1f2053b2f633" providerId="ADAL" clId="{D7BE7647-EDB1-4C64-B615-1FBF56FD8B9E}" dt="2020-08-03T13:55:49.373" v="21" actId="20577"/>
          <ac:spMkLst>
            <pc:docMk/>
            <pc:sldMk cId="573212448" sldId="340"/>
            <ac:spMk id="2" creationId="{2168E348-A2EB-4141-BF54-81E02ECB7635}"/>
          </ac:spMkLst>
        </pc:spChg>
      </pc:sldChg>
      <pc:sldChg chg="modSp mod addCm">
        <pc:chgData name="Doll, Michael" userId="2d86e737-77cb-4fd5-b414-1f2053b2f633" providerId="ADAL" clId="{D7BE7647-EDB1-4C64-B615-1FBF56FD8B9E}" dt="2020-08-03T13:56:44.449" v="46" actId="1589"/>
        <pc:sldMkLst>
          <pc:docMk/>
          <pc:sldMk cId="734050354" sldId="341"/>
        </pc:sldMkLst>
        <pc:spChg chg="mod">
          <ac:chgData name="Doll, Michael" userId="2d86e737-77cb-4fd5-b414-1f2053b2f633" providerId="ADAL" clId="{D7BE7647-EDB1-4C64-B615-1FBF56FD8B9E}" dt="2020-08-03T13:56:12.673" v="45" actId="20577"/>
          <ac:spMkLst>
            <pc:docMk/>
            <pc:sldMk cId="734050354" sldId="341"/>
            <ac:spMk id="2" creationId="{2168E348-A2EB-4141-BF54-81E02ECB7635}"/>
          </ac:spMkLst>
        </pc:spChg>
      </pc:sldChg>
      <pc:sldChg chg="modSp mod">
        <pc:chgData name="Doll, Michael" userId="2d86e737-77cb-4fd5-b414-1f2053b2f633" providerId="ADAL" clId="{D7BE7647-EDB1-4C64-B615-1FBF56FD8B9E}" dt="2020-08-03T13:59:46.995" v="69" actId="20577"/>
        <pc:sldMkLst>
          <pc:docMk/>
          <pc:sldMk cId="2251120282" sldId="342"/>
        </pc:sldMkLst>
        <pc:spChg chg="mod">
          <ac:chgData name="Doll, Michael" userId="2d86e737-77cb-4fd5-b414-1f2053b2f633" providerId="ADAL" clId="{D7BE7647-EDB1-4C64-B615-1FBF56FD8B9E}" dt="2020-08-03T13:59:46.995" v="69" actId="20577"/>
          <ac:spMkLst>
            <pc:docMk/>
            <pc:sldMk cId="2251120282" sldId="342"/>
            <ac:spMk id="2" creationId="{1D0CCF01-49F6-BF47-97FE-EFD09FCCAD04}"/>
          </ac:spMkLst>
        </pc:spChg>
      </pc:sldChg>
      <pc:sldChg chg="new del">
        <pc:chgData name="Doll, Michael" userId="2d86e737-77cb-4fd5-b414-1f2053b2f633" providerId="ADAL" clId="{D7BE7647-EDB1-4C64-B615-1FBF56FD8B9E}" dt="2020-08-03T13:57:20.178" v="49" actId="2696"/>
        <pc:sldMkLst>
          <pc:docMk/>
          <pc:sldMk cId="2506615089" sldId="342"/>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7-31T12:07:15.420" idx="22">
    <p:pos x="7043" y="1609"/>
    <p:text>"the"</p:text>
    <p:extLst>
      <p:ext uri="{C676402C-5697-4E1C-873F-D02D1690AC5C}">
        <p15:threadingInfo xmlns:p15="http://schemas.microsoft.com/office/powerpoint/2012/main" timeZoneBias="240"/>
      </p:ext>
    </p:extLst>
  </p:cm>
  <p:cm authorId="1" dt="2020-07-31T12:08:34.263" idx="23">
    <p:pos x="5178" y="2961"/>
    <p:text>"all"</p:text>
    <p:extLst>
      <p:ext uri="{C676402C-5697-4E1C-873F-D02D1690AC5C}">
        <p15:threadingInfo xmlns:p15="http://schemas.microsoft.com/office/powerpoint/2012/main" timeZoneBias="240"/>
      </p:ext>
    </p:extLst>
  </p:cm>
  <p:cm authorId="1" dt="2020-07-31T12:17:06.996" idx="26">
    <p:pos x="6718" y="1390"/>
    <p:text>Can we make this a link to the language of the standard? https://www.doli.virginia.gov/wp-content/uploads/2020/07/COVID-19-Emergency-Temporary-Standard-FOR-PUBLIC-DISTRIBUTION-FINAL-7.17.2020.pdf</p:text>
    <p:extLst>
      <p:ext uri="{C676402C-5697-4E1C-873F-D02D1690AC5C}">
        <p15:threadingInfo xmlns:p15="http://schemas.microsoft.com/office/powerpoint/2012/main" timeZoneBias="24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0-07-31T12:03:47.057" idx="20">
    <p:pos x="5090" y="2924"/>
    <p:text>Should there be legal disclaimer somewhere in these slides?  Such as "This is provided for general information purposes only and is not intended to be legal advice.  Please contact your attorney for additional information on this subject matter."</p:text>
    <p:extLst>
      <p:ext uri="{C676402C-5697-4E1C-873F-D02D1690AC5C}">
        <p15:threadingInfo xmlns:p15="http://schemas.microsoft.com/office/powerpoint/2012/main" timeZoneBias="240"/>
      </p:ext>
    </p:extLst>
  </p:cm>
  <p:cm authorId="2" dt="2020-08-03T09:57:10.395" idx="20">
    <p:pos x="5090" y="3020"/>
    <p:text>I have added this to the slide deck a the beginning of the program</p:text>
    <p:extLst>
      <p:ext uri="{C676402C-5697-4E1C-873F-D02D1690AC5C}">
        <p15:threadingInfo xmlns:p15="http://schemas.microsoft.com/office/powerpoint/2012/main" timeZoneBias="240">
          <p15:parentCm authorId="1" idx="20"/>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7-31T11:05:10.348" idx="2">
    <p:pos x="6981" y="2304"/>
    <p:text>Because our insureds are health care workers, I believe the proper guidance is on the health care worker page of the CDC website: https://www.cdc.gov/coronavirus/2019-nCoV/hcp/index.html</p:text>
    <p:extLst>
      <p:ext uri="{C676402C-5697-4E1C-873F-D02D1690AC5C}">
        <p15:threadingInfo xmlns:p15="http://schemas.microsoft.com/office/powerpoint/2012/main" timeZoneBias="240"/>
      </p:ext>
    </p:extLst>
  </p:cm>
  <p:cm authorId="2" dt="2020-08-03T08:34:27.905" idx="1">
    <p:pos x="6981" y="2400"/>
    <p:text>I agree - this has been changed.</p:text>
    <p:extLst>
      <p:ext uri="{C676402C-5697-4E1C-873F-D02D1690AC5C}">
        <p15:threadingInfo xmlns:p15="http://schemas.microsoft.com/office/powerpoint/2012/main" timeZoneBias="240">
          <p15:parentCm authorId="1" idx="2"/>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7-31T11:06:59.468" idx="3">
    <p:pos x="3043" y="952"/>
    <p:text>I think it should be "their workplace"</p:text>
    <p:extLst>
      <p:ext uri="{C676402C-5697-4E1C-873F-D02D1690AC5C}">
        <p15:threadingInfo xmlns:p15="http://schemas.microsoft.com/office/powerpoint/2012/main" timeZoneBias="240"/>
      </p:ext>
    </p:extLst>
  </p:cm>
  <p:cm authorId="2" dt="2020-08-03T08:35:14.252" idx="2">
    <p:pos x="3043" y="1048"/>
    <p:text>agree - done</p:text>
    <p:extLst>
      <p:ext uri="{C676402C-5697-4E1C-873F-D02D1690AC5C}">
        <p15:threadingInfo xmlns:p15="http://schemas.microsoft.com/office/powerpoint/2012/main" timeZoneBias="240">
          <p15:parentCm authorId="1" idx="3"/>
        </p15:threadingInfo>
      </p:ext>
    </p:extLst>
  </p:cm>
  <p:cm authorId="1" dt="2020-07-31T11:07:57.481" idx="4">
    <p:pos x="2830" y="1878"/>
    <p:text>"inform employees on how..."</p:text>
    <p:extLst>
      <p:ext uri="{C676402C-5697-4E1C-873F-D02D1690AC5C}">
        <p15:threadingInfo xmlns:p15="http://schemas.microsoft.com/office/powerpoint/2012/main" timeZoneBias="240"/>
      </p:ext>
    </p:extLst>
  </p:cm>
  <p:cm authorId="2" dt="2020-08-03T08:35:53.842" idx="3">
    <p:pos x="2830" y="1974"/>
    <p:text>agree - done</p:text>
    <p:extLst>
      <p:ext uri="{C676402C-5697-4E1C-873F-D02D1690AC5C}">
        <p15:threadingInfo xmlns:p15="http://schemas.microsoft.com/office/powerpoint/2012/main" timeZoneBias="240">
          <p15:parentCm authorId="1" idx="4"/>
        </p15:threadingInfo>
      </p:ext>
    </p:extLst>
  </p:cm>
  <p:cm authorId="1" dt="2020-07-31T11:08:25.532" idx="5">
    <p:pos x="5595" y="2921"/>
    <p:text>"Prohibit known or suspected infected employees from repoting to work until cleared (see below)."</p:text>
    <p:extLst>
      <p:ext uri="{C676402C-5697-4E1C-873F-D02D1690AC5C}">
        <p15:threadingInfo xmlns:p15="http://schemas.microsoft.com/office/powerpoint/2012/main" timeZoneBias="240"/>
      </p:ext>
    </p:extLst>
  </p:cm>
  <p:cm authorId="2" dt="2020-08-03T08:36:02.640" idx="4">
    <p:pos x="5595" y="3017"/>
    <p:text>Done</p:text>
    <p:extLst>
      <p:ext uri="{C676402C-5697-4E1C-873F-D02D1690AC5C}">
        <p15:threadingInfo xmlns:p15="http://schemas.microsoft.com/office/powerpoint/2012/main" timeZoneBias="240">
          <p15:parentCm authorId="1" idx="5"/>
        </p15:threadingInfo>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07-31T11:10:01.636" idx="6">
    <p:pos x="4555" y="1770"/>
    <p:text>"health care providers"</p:text>
    <p:extLst>
      <p:ext uri="{C676402C-5697-4E1C-873F-D02D1690AC5C}">
        <p15:threadingInfo xmlns:p15="http://schemas.microsoft.com/office/powerpoint/2012/main" timeZoneBias="240"/>
      </p:ext>
    </p:extLst>
  </p:cm>
  <p:cm authorId="2" dt="2020-08-03T09:49:12.307" idx="5">
    <p:pos x="4555" y="1866"/>
    <p:text>Done</p:text>
    <p:extLst>
      <p:ext uri="{C676402C-5697-4E1C-873F-D02D1690AC5C}">
        <p15:threadingInfo xmlns:p15="http://schemas.microsoft.com/office/powerpoint/2012/main" timeZoneBias="240">
          <p15:parentCm authorId="1" idx="6"/>
        </p15:threadingInfo>
      </p:ext>
    </p:extLst>
  </p:cm>
  <p:cm authorId="1" dt="2020-07-31T11:10:26.047" idx="7">
    <p:pos x="5954" y="1991"/>
    <p:text>"Discuss policies with contract or temp employees"</p:text>
    <p:extLst>
      <p:ext uri="{C676402C-5697-4E1C-873F-D02D1690AC5C}">
        <p15:threadingInfo xmlns:p15="http://schemas.microsoft.com/office/powerpoint/2012/main" timeZoneBias="240"/>
      </p:ext>
    </p:extLst>
  </p:cm>
  <p:cm authorId="2" dt="2020-08-03T09:49:32.172" idx="6">
    <p:pos x="5954" y="2087"/>
    <p:text>Done</p:text>
    <p:extLst>
      <p:ext uri="{C676402C-5697-4E1C-873F-D02D1690AC5C}">
        <p15:threadingInfo xmlns:p15="http://schemas.microsoft.com/office/powerpoint/2012/main" timeZoneBias="240">
          <p15:parentCm authorId="1" idx="7"/>
        </p15:threadingInfo>
      </p:ext>
    </p:extLst>
  </p:cm>
  <p:cm authorId="1" dt="2020-07-31T11:10:48.904" idx="8">
    <p:pos x="1725" y="2314"/>
    <p:text>"Establish a system to notify employees if another employee tests positive for COVID-19 within 24 hours of discovery of a potential exposure."</p:text>
    <p:extLst>
      <p:ext uri="{C676402C-5697-4E1C-873F-D02D1690AC5C}">
        <p15:threadingInfo xmlns:p15="http://schemas.microsoft.com/office/powerpoint/2012/main" timeZoneBias="240"/>
      </p:ext>
    </p:extLst>
  </p:cm>
  <p:cm authorId="2" dt="2020-08-03T09:50:51.917" idx="7">
    <p:pos x="1725" y="2410"/>
    <p:text>Done</p:text>
    <p:extLst>
      <p:ext uri="{C676402C-5697-4E1C-873F-D02D1690AC5C}">
        <p15:threadingInfo xmlns:p15="http://schemas.microsoft.com/office/powerpoint/2012/main" timeZoneBias="240">
          <p15:parentCm authorId="1" idx="8"/>
        </p15:threadingInfo>
      </p:ext>
    </p:extLst>
  </p:cm>
  <p:cm authorId="1" dt="2020-07-31T11:12:53.316" idx="9">
    <p:pos x="4208" y="3349"/>
    <p:text>"Virginia Department of Labor and Industy"</p:text>
    <p:extLst>
      <p:ext uri="{C676402C-5697-4E1C-873F-D02D1690AC5C}">
        <p15:threadingInfo xmlns:p15="http://schemas.microsoft.com/office/powerpoint/2012/main" timeZoneBias="240"/>
      </p:ext>
    </p:extLst>
  </p:cm>
  <p:cm authorId="2" dt="2020-08-03T09:51:17.952" idx="8">
    <p:pos x="4208" y="3445"/>
    <p:text>Done</p:text>
    <p:extLst>
      <p:ext uri="{C676402C-5697-4E1C-873F-D02D1690AC5C}">
        <p15:threadingInfo xmlns:p15="http://schemas.microsoft.com/office/powerpoint/2012/main" timeZoneBias="240">
          <p15:parentCm authorId="1" idx="9"/>
        </p15:threadingInfo>
      </p:ext>
    </p:extLst>
  </p:cm>
  <p:cm authorId="1" dt="2020-07-31T12:10:41.400" idx="24">
    <p:pos x="1878" y="3631"/>
    <p:text>delete "three" and just have "3" We should be consistent and just give the numbers or spell out all numbers under 100 and have the numberical value in parentheses.</p:text>
    <p:extLst>
      <p:ext uri="{C676402C-5697-4E1C-873F-D02D1690AC5C}">
        <p15:threadingInfo xmlns:p15="http://schemas.microsoft.com/office/powerpoint/2012/main" timeZoneBias="240"/>
      </p:ext>
    </p:extLst>
  </p:cm>
  <p:cm authorId="2" dt="2020-08-03T09:51:42.300" idx="9">
    <p:pos x="1878" y="3727"/>
    <p:text>Done</p:text>
    <p:extLst>
      <p:ext uri="{C676402C-5697-4E1C-873F-D02D1690AC5C}">
        <p15:threadingInfo xmlns:p15="http://schemas.microsoft.com/office/powerpoint/2012/main" timeZoneBias="240">
          <p15:parentCm authorId="1" idx="24"/>
        </p15:threadingInfo>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0-07-31T11:38:39.948" idx="11">
    <p:pos x="2968" y="2692"/>
    <p:text>add "and"</p:text>
    <p:extLst>
      <p:ext uri="{C676402C-5697-4E1C-873F-D02D1690AC5C}">
        <p15:threadingInfo xmlns:p15="http://schemas.microsoft.com/office/powerpoint/2012/main" timeZoneBias="240"/>
      </p:ext>
    </p:extLst>
  </p:cm>
  <p:cm authorId="2" dt="2020-08-03T09:52:05.607" idx="10">
    <p:pos x="2968" y="2788"/>
    <p:text>Done</p:text>
    <p:extLst>
      <p:ext uri="{C676402C-5697-4E1C-873F-D02D1690AC5C}">
        <p15:threadingInfo xmlns:p15="http://schemas.microsoft.com/office/powerpoint/2012/main" timeZoneBias="240">
          <p15:parentCm authorId="1" idx="11"/>
        </p15:threadingInfo>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0-07-31T11:50:28.062" idx="12">
    <p:pos x="5685" y="964"/>
    <p:text>"risk"</p:text>
    <p:extLst>
      <p:ext uri="{C676402C-5697-4E1C-873F-D02D1690AC5C}">
        <p15:threadingInfo xmlns:p15="http://schemas.microsoft.com/office/powerpoint/2012/main" timeZoneBias="240"/>
      </p:ext>
    </p:extLst>
  </p:cm>
  <p:cm authorId="2" dt="2020-08-03T09:53:41.699" idx="11">
    <p:pos x="5685" y="1060"/>
    <p:text>Done</p:text>
    <p:extLst>
      <p:ext uri="{C676402C-5697-4E1C-873F-D02D1690AC5C}">
        <p15:threadingInfo xmlns:p15="http://schemas.microsoft.com/office/powerpoint/2012/main" timeZoneBias="240">
          <p15:parentCm authorId="1" idx="12"/>
        </p15:threadingInfo>
      </p:ext>
    </p:extLst>
  </p:cm>
  <p:cm authorId="1" dt="2020-07-31T11:50:53.803" idx="13">
    <p:pos x="3187" y="2028"/>
    <p:text>"and"</p:text>
    <p:extLst>
      <p:ext uri="{C676402C-5697-4E1C-873F-D02D1690AC5C}">
        <p15:threadingInfo xmlns:p15="http://schemas.microsoft.com/office/powerpoint/2012/main" timeZoneBias="240"/>
      </p:ext>
    </p:extLst>
  </p:cm>
  <p:cm authorId="2" dt="2020-08-03T09:53:48.977" idx="12">
    <p:pos x="3187" y="2124"/>
    <p:text>Done</p:text>
    <p:extLst>
      <p:ext uri="{C676402C-5697-4E1C-873F-D02D1690AC5C}">
        <p15:threadingInfo xmlns:p15="http://schemas.microsoft.com/office/powerpoint/2012/main" timeZoneBias="240">
          <p15:parentCm authorId="1" idx="13"/>
        </p15:threadingInfo>
      </p:ext>
    </p:extLst>
  </p:cm>
  <p:cm authorId="1" dt="2020-07-31T12:00:54.519" idx="14">
    <p:pos x="6173" y="3043"/>
    <p:text>"Standard's"</p:text>
    <p:extLst>
      <p:ext uri="{C676402C-5697-4E1C-873F-D02D1690AC5C}">
        <p15:threadingInfo xmlns:p15="http://schemas.microsoft.com/office/powerpoint/2012/main" timeZoneBias="240"/>
      </p:ext>
    </p:extLst>
  </p:cm>
  <p:cm authorId="2" dt="2020-08-03T09:53:51.934" idx="13">
    <p:pos x="6173" y="3139"/>
    <p:text>Done</p:text>
    <p:extLst>
      <p:ext uri="{C676402C-5697-4E1C-873F-D02D1690AC5C}">
        <p15:threadingInfo xmlns:p15="http://schemas.microsoft.com/office/powerpoint/2012/main" timeZoneBias="240">
          <p15:parentCm authorId="1" idx="14"/>
        </p15:threadingInfo>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0-07-31T12:01:29.496" idx="15">
    <p:pos x="4408" y="1496"/>
    <p:text>"the"</p:text>
    <p:extLst>
      <p:ext uri="{C676402C-5697-4E1C-873F-D02D1690AC5C}">
        <p15:threadingInfo xmlns:p15="http://schemas.microsoft.com/office/powerpoint/2012/main" timeZoneBias="240"/>
      </p:ext>
    </p:extLst>
  </p:cm>
  <p:cm authorId="2" dt="2020-08-03T09:55:27.759" idx="14">
    <p:pos x="4408" y="1592"/>
    <p:text>Done</p:text>
    <p:extLst>
      <p:ext uri="{C676402C-5697-4E1C-873F-D02D1690AC5C}">
        <p15:threadingInfo xmlns:p15="http://schemas.microsoft.com/office/powerpoint/2012/main" timeZoneBias="240">
          <p15:parentCm authorId="1" idx="15"/>
        </p15:threadingInfo>
      </p:ext>
    </p:extLst>
  </p:cm>
  <p:cm authorId="1" dt="2020-07-31T12:01:51.542" idx="16">
    <p:pos x="1634" y="2655"/>
    <p:text>"concerns"</p:text>
    <p:extLst>
      <p:ext uri="{C676402C-5697-4E1C-873F-D02D1690AC5C}">
        <p15:threadingInfo xmlns:p15="http://schemas.microsoft.com/office/powerpoint/2012/main" timeZoneBias="240"/>
      </p:ext>
    </p:extLst>
  </p:cm>
  <p:cm authorId="2" dt="2020-08-03T09:55:31.867" idx="15">
    <p:pos x="1634" y="2751"/>
    <p:text>Done</p:text>
    <p:extLst>
      <p:ext uri="{C676402C-5697-4E1C-873F-D02D1690AC5C}">
        <p15:threadingInfo xmlns:p15="http://schemas.microsoft.com/office/powerpoint/2012/main" timeZoneBias="240">
          <p15:parentCm authorId="1" idx="16"/>
        </p15:threadingInfo>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0-07-31T12:02:20.669" idx="17">
    <p:pos x="6173" y="1634"/>
    <p:text>This should be August 26, 2020</p:text>
    <p:extLst>
      <p:ext uri="{C676402C-5697-4E1C-873F-D02D1690AC5C}">
        <p15:threadingInfo xmlns:p15="http://schemas.microsoft.com/office/powerpoint/2012/main" timeZoneBias="240"/>
      </p:ext>
    </p:extLst>
  </p:cm>
  <p:cm authorId="2" dt="2020-08-03T09:55:53.375" idx="16">
    <p:pos x="6173" y="1730"/>
    <p:text>Done</p:text>
    <p:extLst>
      <p:ext uri="{C676402C-5697-4E1C-873F-D02D1690AC5C}">
        <p15:threadingInfo xmlns:p15="http://schemas.microsoft.com/office/powerpoint/2012/main" timeZoneBias="240">
          <p15:parentCm authorId="1" idx="17"/>
        </p15:threadingInfo>
      </p:ext>
    </p:extLst>
  </p:cm>
  <p:cm authorId="1" dt="2020-07-31T12:02:34.100" idx="18">
    <p:pos x="5384" y="2060"/>
    <p:text>This should be September 25, 2020</p:text>
    <p:extLst>
      <p:ext uri="{C676402C-5697-4E1C-873F-D02D1690AC5C}">
        <p15:threadingInfo xmlns:p15="http://schemas.microsoft.com/office/powerpoint/2012/main" timeZoneBias="240"/>
      </p:ext>
    </p:extLst>
  </p:cm>
  <p:cm authorId="2" dt="2020-08-03T09:55:58.248" idx="17">
    <p:pos x="5384" y="2156"/>
    <p:text>Done</p:text>
    <p:extLst>
      <p:ext uri="{C676402C-5697-4E1C-873F-D02D1690AC5C}">
        <p15:threadingInfo xmlns:p15="http://schemas.microsoft.com/office/powerpoint/2012/main" timeZoneBias="240">
          <p15:parentCm authorId="1" idx="18"/>
        </p15:threadingInfo>
      </p:ext>
    </p:extLst>
  </p:cm>
  <p:cm authorId="1" dt="2020-07-31T12:13:51.074" idx="25">
    <p:pos x="4207" y="2479"/>
    <p:text>Just keep "6"</p:text>
    <p:extLst>
      <p:ext uri="{C676402C-5697-4E1C-873F-D02D1690AC5C}">
        <p15:threadingInfo xmlns:p15="http://schemas.microsoft.com/office/powerpoint/2012/main" timeZoneBias="240"/>
      </p:ext>
    </p:extLst>
  </p:cm>
  <p:cm authorId="2" dt="2020-08-03T09:56:02.090" idx="18">
    <p:pos x="4207" y="2575"/>
    <p:text>Done</p:text>
    <p:extLst>
      <p:ext uri="{C676402C-5697-4E1C-873F-D02D1690AC5C}">
        <p15:threadingInfo xmlns:p15="http://schemas.microsoft.com/office/powerpoint/2012/main" timeZoneBias="240">
          <p15:parentCm authorId="1" idx="25"/>
        </p15:threadingInfo>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0-07-31T12:03:01.337" idx="19">
    <p:pos x="3901" y="1634"/>
    <p:text>"Department of Labor and Industry"</p:text>
    <p:extLst>
      <p:ext uri="{C676402C-5697-4E1C-873F-D02D1690AC5C}">
        <p15:threadingInfo xmlns:p15="http://schemas.microsoft.com/office/powerpoint/2012/main" timeZoneBias="240"/>
      </p:ext>
    </p:extLst>
  </p:cm>
  <p:cm authorId="2" dt="2020-08-03T09:56:44.397" idx="19">
    <p:pos x="3901" y="1730"/>
    <p:text>Done</p:text>
    <p:extLst>
      <p:ext uri="{C676402C-5697-4E1C-873F-D02D1690AC5C}">
        <p15:threadingInfo xmlns:p15="http://schemas.microsoft.com/office/powerpoint/2012/main" timeZoneBias="240">
          <p15:parentCm authorId="1" idx="19"/>
        </p15:threadingInfo>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1A9E9-32AC-4614-B079-8933E9BAD6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AB5528-58E5-43AF-9548-71BEF9AEBE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1D5E46-CDCE-4FD7-979C-F5B67FB0B1D6}"/>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5" name="Footer Placeholder 4">
            <a:extLst>
              <a:ext uri="{FF2B5EF4-FFF2-40B4-BE49-F238E27FC236}">
                <a16:creationId xmlns:a16="http://schemas.microsoft.com/office/drawing/2014/main" id="{3269A8EF-7AF6-44CE-AAD3-D59E96817D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F867B0-574C-4A09-816E-67C786955F70}"/>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3446045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AA325-8FC1-44BC-983B-5975FF3283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7929B1-8B0B-4282-8DA7-57288F3391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864BA0-95BB-4DDD-81C9-D662F7917427}"/>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5" name="Footer Placeholder 4">
            <a:extLst>
              <a:ext uri="{FF2B5EF4-FFF2-40B4-BE49-F238E27FC236}">
                <a16:creationId xmlns:a16="http://schemas.microsoft.com/office/drawing/2014/main" id="{9B449811-EEF0-47C6-8651-82C78BE78B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015393-4A87-4843-B70D-4772CE1B7EE9}"/>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2372503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175FB7-ED9F-43E1-A19F-0A012BF528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C11909-1E6C-4F99-B921-FB6FDD1E12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EBB21D-F90B-4BBB-B572-5EEC13015C94}"/>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5" name="Footer Placeholder 4">
            <a:extLst>
              <a:ext uri="{FF2B5EF4-FFF2-40B4-BE49-F238E27FC236}">
                <a16:creationId xmlns:a16="http://schemas.microsoft.com/office/drawing/2014/main" id="{09CC0AC9-6261-4C06-93E6-742DA7633F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426B99-150D-4F57-9B9F-6B2539CDC6E4}"/>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1429923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 Cover Title Onl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2C54800-6484-BA43-B299-B480B903D8E8}"/>
              </a:ext>
            </a:extLst>
          </p:cNvPr>
          <p:cNvSpPr/>
          <p:nvPr userDrawn="1"/>
        </p:nvSpPr>
        <p:spPr>
          <a:xfrm>
            <a:off x="0" y="1"/>
            <a:ext cx="12192000" cy="6858000"/>
          </a:xfrm>
          <a:prstGeom prst="rect">
            <a:avLst/>
          </a:prstGeom>
          <a:solidFill>
            <a:srgbClr val="192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 close up of a logo&#10;&#10;Description automatically generated">
            <a:extLst>
              <a:ext uri="{FF2B5EF4-FFF2-40B4-BE49-F238E27FC236}">
                <a16:creationId xmlns:a16="http://schemas.microsoft.com/office/drawing/2014/main" id="{4DA95A83-981E-A14B-9559-87C3EAE389C6}"/>
              </a:ext>
            </a:extLst>
          </p:cNvPr>
          <p:cNvPicPr>
            <a:picLocks noChangeAspect="1"/>
          </p:cNvPicPr>
          <p:nvPr userDrawn="1"/>
        </p:nvPicPr>
        <p:blipFill>
          <a:blip r:embed="rId2"/>
          <a:stretch>
            <a:fillRect/>
          </a:stretch>
        </p:blipFill>
        <p:spPr>
          <a:xfrm>
            <a:off x="5077485" y="0"/>
            <a:ext cx="2037030" cy="3581231"/>
          </a:xfrm>
          <a:prstGeom prst="rect">
            <a:avLst/>
          </a:prstGeom>
          <a:ln>
            <a:solidFill>
              <a:srgbClr val="867764"/>
            </a:solidFill>
          </a:ln>
        </p:spPr>
      </p:pic>
      <p:sp>
        <p:nvSpPr>
          <p:cNvPr id="5" name="Title 1">
            <a:extLst>
              <a:ext uri="{FF2B5EF4-FFF2-40B4-BE49-F238E27FC236}">
                <a16:creationId xmlns:a16="http://schemas.microsoft.com/office/drawing/2014/main" id="{9A31FA21-874E-CB41-9CA9-1E019FC6A3EE}"/>
              </a:ext>
            </a:extLst>
          </p:cNvPr>
          <p:cNvSpPr>
            <a:spLocks noGrp="1"/>
          </p:cNvSpPr>
          <p:nvPr>
            <p:ph type="title" hasCustomPrompt="1"/>
          </p:nvPr>
        </p:nvSpPr>
        <p:spPr>
          <a:xfrm>
            <a:off x="1222218" y="5081981"/>
            <a:ext cx="10131582" cy="925823"/>
          </a:xfrm>
        </p:spPr>
        <p:txBody>
          <a:bodyPr/>
          <a:lstStyle>
            <a:lvl1pPr algn="ctr">
              <a:defRPr sz="3600">
                <a:solidFill>
                  <a:schemeClr val="bg1"/>
                </a:solidFill>
              </a:defRPr>
            </a:lvl1pPr>
          </a:lstStyle>
          <a:p>
            <a:r>
              <a:rPr lang="en-US" dirty="0"/>
              <a:t>Click to edit Cover title style</a:t>
            </a:r>
          </a:p>
        </p:txBody>
      </p:sp>
    </p:spTree>
    <p:extLst>
      <p:ext uri="{BB962C8B-B14F-4D97-AF65-F5344CB8AC3E}">
        <p14:creationId xmlns:p14="http://schemas.microsoft.com/office/powerpoint/2010/main" val="11843297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DB3F53-0B8F-1E4A-A98A-E50B87A4423D}"/>
              </a:ext>
            </a:extLst>
          </p:cNvPr>
          <p:cNvSpPr>
            <a:spLocks noGrp="1"/>
          </p:cNvSpPr>
          <p:nvPr>
            <p:ph sz="half" idx="1"/>
          </p:nvPr>
        </p:nvSpPr>
        <p:spPr>
          <a:xfrm>
            <a:off x="1222218" y="1825625"/>
            <a:ext cx="4797582" cy="4351338"/>
          </a:xfrm>
        </p:spPr>
        <p:txBody>
          <a:bodyPr/>
          <a:lstStyle>
            <a:lvl1pPr>
              <a:defRPr>
                <a:solidFill>
                  <a:srgbClr val="192B56"/>
                </a:solidFill>
              </a:defRPr>
            </a:lvl1pPr>
            <a:lvl2pPr>
              <a:defRPr>
                <a:solidFill>
                  <a:srgbClr val="192B56"/>
                </a:solidFill>
              </a:defRPr>
            </a:lvl2pPr>
            <a:lvl3pPr>
              <a:defRPr>
                <a:solidFill>
                  <a:srgbClr val="192B56"/>
                </a:solidFill>
              </a:defRPr>
            </a:lvl3pPr>
            <a:lvl4pPr>
              <a:defRPr>
                <a:solidFill>
                  <a:srgbClr val="192B56"/>
                </a:solidFill>
              </a:defRPr>
            </a:lvl4pPr>
            <a:lvl5pPr>
              <a:defRPr>
                <a:solidFill>
                  <a:srgbClr val="192B5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E543086E-9078-B84D-AA86-A94549DE0C0B}"/>
              </a:ext>
            </a:extLst>
          </p:cNvPr>
          <p:cNvSpPr>
            <a:spLocks noGrp="1"/>
          </p:cNvSpPr>
          <p:nvPr>
            <p:ph type="dt" sz="half" idx="10"/>
          </p:nvPr>
        </p:nvSpPr>
        <p:spPr>
          <a:xfrm>
            <a:off x="838200" y="6308771"/>
            <a:ext cx="2743200" cy="365125"/>
          </a:xfrm>
        </p:spPr>
        <p:txBody>
          <a:bodyPr/>
          <a:lstStyle/>
          <a:p>
            <a:fld id="{21F1221D-D716-3B4E-AC81-362ABEE3A72B}" type="datetimeFigureOut">
              <a:rPr lang="en-US" smtClean="0"/>
              <a:t>8/3/2020</a:t>
            </a:fld>
            <a:endParaRPr lang="en-US"/>
          </a:p>
        </p:txBody>
      </p:sp>
      <p:sp>
        <p:nvSpPr>
          <p:cNvPr id="6" name="Footer Placeholder 5">
            <a:extLst>
              <a:ext uri="{FF2B5EF4-FFF2-40B4-BE49-F238E27FC236}">
                <a16:creationId xmlns:a16="http://schemas.microsoft.com/office/drawing/2014/main" id="{5F87A2A0-59FD-6D42-9B72-01DB21B82C47}"/>
              </a:ext>
            </a:extLst>
          </p:cNvPr>
          <p:cNvSpPr>
            <a:spLocks noGrp="1"/>
          </p:cNvSpPr>
          <p:nvPr>
            <p:ph type="ftr" sz="quarter" idx="11"/>
          </p:nvPr>
        </p:nvSpPr>
        <p:spPr>
          <a:xfrm>
            <a:off x="4038600" y="6308771"/>
            <a:ext cx="4114800" cy="365125"/>
          </a:xfrm>
        </p:spPr>
        <p:txBody>
          <a:bodyPr/>
          <a:lstStyle/>
          <a:p>
            <a:endParaRPr lang="en-US"/>
          </a:p>
        </p:txBody>
      </p:sp>
      <p:sp>
        <p:nvSpPr>
          <p:cNvPr id="7" name="Slide Number Placeholder 6">
            <a:extLst>
              <a:ext uri="{FF2B5EF4-FFF2-40B4-BE49-F238E27FC236}">
                <a16:creationId xmlns:a16="http://schemas.microsoft.com/office/drawing/2014/main" id="{85082207-8F52-0946-83C4-F8F3664A6D04}"/>
              </a:ext>
            </a:extLst>
          </p:cNvPr>
          <p:cNvSpPr>
            <a:spLocks noGrp="1"/>
          </p:cNvSpPr>
          <p:nvPr>
            <p:ph type="sldNum" sz="quarter" idx="12"/>
          </p:nvPr>
        </p:nvSpPr>
        <p:spPr>
          <a:xfrm>
            <a:off x="8610600" y="6308771"/>
            <a:ext cx="2743200" cy="365125"/>
          </a:xfrm>
        </p:spPr>
        <p:txBody>
          <a:bodyPr/>
          <a:lstStyle/>
          <a:p>
            <a:fld id="{CC254C62-F548-7342-A556-5AC0DF85C2EF}" type="slidenum">
              <a:rPr lang="en-US" smtClean="0"/>
              <a:t>‹#›</a:t>
            </a:fld>
            <a:endParaRPr lang="en-US"/>
          </a:p>
        </p:txBody>
      </p:sp>
      <p:pic>
        <p:nvPicPr>
          <p:cNvPr id="8" name="Picture 7" descr="A close up of a logo&#10;&#10;Description automatically generated">
            <a:extLst>
              <a:ext uri="{FF2B5EF4-FFF2-40B4-BE49-F238E27FC236}">
                <a16:creationId xmlns:a16="http://schemas.microsoft.com/office/drawing/2014/main" id="{65B35B09-1DC7-2849-9C50-7CFD0F98640D}"/>
              </a:ext>
            </a:extLst>
          </p:cNvPr>
          <p:cNvPicPr>
            <a:picLocks noChangeAspect="1"/>
          </p:cNvPicPr>
          <p:nvPr userDrawn="1"/>
        </p:nvPicPr>
        <p:blipFill>
          <a:blip r:embed="rId2"/>
          <a:stretch>
            <a:fillRect/>
          </a:stretch>
        </p:blipFill>
        <p:spPr>
          <a:xfrm>
            <a:off x="258591" y="0"/>
            <a:ext cx="646756" cy="1137039"/>
          </a:xfrm>
          <a:prstGeom prst="rect">
            <a:avLst/>
          </a:prstGeom>
          <a:ln>
            <a:noFill/>
          </a:ln>
        </p:spPr>
      </p:pic>
      <p:sp>
        <p:nvSpPr>
          <p:cNvPr id="9" name="Rectangle 8">
            <a:extLst>
              <a:ext uri="{FF2B5EF4-FFF2-40B4-BE49-F238E27FC236}">
                <a16:creationId xmlns:a16="http://schemas.microsoft.com/office/drawing/2014/main" id="{A6DEF96B-3D9E-8C4F-B15A-87A411D87658}"/>
              </a:ext>
            </a:extLst>
          </p:cNvPr>
          <p:cNvSpPr/>
          <p:nvPr userDrawn="1"/>
        </p:nvSpPr>
        <p:spPr>
          <a:xfrm>
            <a:off x="0" y="6717671"/>
            <a:ext cx="12192000" cy="140329"/>
          </a:xfrm>
          <a:prstGeom prst="rect">
            <a:avLst/>
          </a:prstGeom>
          <a:solidFill>
            <a:srgbClr val="192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4E2EA0E8-B9C0-1344-8C0C-E588E76D094E}"/>
              </a:ext>
            </a:extLst>
          </p:cNvPr>
          <p:cNvSpPr>
            <a:spLocks noGrp="1"/>
          </p:cNvSpPr>
          <p:nvPr>
            <p:ph type="title"/>
          </p:nvPr>
        </p:nvSpPr>
        <p:spPr>
          <a:xfrm>
            <a:off x="1222218" y="437553"/>
            <a:ext cx="10131582" cy="925823"/>
          </a:xfrm>
        </p:spPr>
        <p:txBody>
          <a:bodyPr/>
          <a:lstStyle>
            <a:lvl1pPr algn="l">
              <a:defRPr sz="3600"/>
            </a:lvl1pPr>
          </a:lstStyle>
          <a:p>
            <a:r>
              <a:rPr lang="en-US" dirty="0"/>
              <a:t>Click to edit Master title style</a:t>
            </a:r>
          </a:p>
        </p:txBody>
      </p:sp>
      <p:sp>
        <p:nvSpPr>
          <p:cNvPr id="11" name="Content Placeholder 2">
            <a:extLst>
              <a:ext uri="{FF2B5EF4-FFF2-40B4-BE49-F238E27FC236}">
                <a16:creationId xmlns:a16="http://schemas.microsoft.com/office/drawing/2014/main" id="{6F304E48-4E69-E34B-BD53-DD9F4929E0D7}"/>
              </a:ext>
            </a:extLst>
          </p:cNvPr>
          <p:cNvSpPr>
            <a:spLocks noGrp="1"/>
          </p:cNvSpPr>
          <p:nvPr>
            <p:ph sz="half" idx="13"/>
          </p:nvPr>
        </p:nvSpPr>
        <p:spPr>
          <a:xfrm>
            <a:off x="6556218" y="1825625"/>
            <a:ext cx="4797582" cy="4351338"/>
          </a:xfrm>
        </p:spPr>
        <p:txBody>
          <a:bodyPr/>
          <a:lstStyle>
            <a:lvl1pPr>
              <a:defRPr>
                <a:solidFill>
                  <a:srgbClr val="192B56"/>
                </a:solidFill>
              </a:defRPr>
            </a:lvl1pPr>
            <a:lvl2pPr>
              <a:defRPr>
                <a:solidFill>
                  <a:srgbClr val="192B56"/>
                </a:solidFill>
              </a:defRPr>
            </a:lvl2pPr>
            <a:lvl3pPr>
              <a:defRPr>
                <a:solidFill>
                  <a:srgbClr val="192B56"/>
                </a:solidFill>
              </a:defRPr>
            </a:lvl3pPr>
            <a:lvl4pPr>
              <a:defRPr>
                <a:solidFill>
                  <a:srgbClr val="192B56"/>
                </a:solidFill>
              </a:defRPr>
            </a:lvl4pPr>
            <a:lvl5pPr>
              <a:defRPr>
                <a:solidFill>
                  <a:srgbClr val="192B5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4363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38FF-C614-40A0-B6C9-AD3E91BF57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08101A-36D8-4A4E-B7D7-62A7ABEB54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755645-23AA-4C50-BA1F-5DD3D2EFAA57}"/>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5" name="Footer Placeholder 4">
            <a:extLst>
              <a:ext uri="{FF2B5EF4-FFF2-40B4-BE49-F238E27FC236}">
                <a16:creationId xmlns:a16="http://schemas.microsoft.com/office/drawing/2014/main" id="{519036D2-C704-4FB2-8C30-3028323272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EE6AE7-C800-4FD3-B02B-CD2CA8611CDB}"/>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275397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14F2B-C4EB-4080-B139-69DA379FE6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884A64-962E-4668-850A-3AB689A01F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750E1A-8A1D-44FD-94FB-F09B63320F0E}"/>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5" name="Footer Placeholder 4">
            <a:extLst>
              <a:ext uri="{FF2B5EF4-FFF2-40B4-BE49-F238E27FC236}">
                <a16:creationId xmlns:a16="http://schemas.microsoft.com/office/drawing/2014/main" id="{9CD71013-3006-425D-BDC2-B0C742D52A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6105AC-1841-475E-9EBC-DA3F00F1089B}"/>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3260896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837F4-3F16-444E-A600-E38717BB2C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960276-C42F-433E-BEF9-0EB9485647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EDBE1F-171D-46D7-B54C-226187630D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78E9C4-6296-433D-912D-0BA44536EA48}"/>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6" name="Footer Placeholder 5">
            <a:extLst>
              <a:ext uri="{FF2B5EF4-FFF2-40B4-BE49-F238E27FC236}">
                <a16:creationId xmlns:a16="http://schemas.microsoft.com/office/drawing/2014/main" id="{3173F055-EBD6-4706-8650-BD6073B305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F84B9-B2B4-4078-90B5-B64A1765ADD5}"/>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296942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0D91F-C11F-49E1-9052-4D4A26BBD4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6C49F2-8A54-49A3-8D9F-891606F126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E4F5E8-A13D-4A8E-BD1F-D5B2E67FB3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D43CA9-0923-474B-BAE0-192C8BBECE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D9271B-89DC-49A0-982A-7EFC75A950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06C23F-0CAC-4D5C-99CD-048F952841D5}"/>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8" name="Footer Placeholder 7">
            <a:extLst>
              <a:ext uri="{FF2B5EF4-FFF2-40B4-BE49-F238E27FC236}">
                <a16:creationId xmlns:a16="http://schemas.microsoft.com/office/drawing/2014/main" id="{0AB885AA-453B-44D4-915A-67CEFD7736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57E0F5-92DF-4005-AE56-E3B9C9A99D45}"/>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27023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D57C3-DF2D-47AF-B4F0-5413B2A38A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3FFE32-41F3-4D96-A549-1AFCB320B70B}"/>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4" name="Footer Placeholder 3">
            <a:extLst>
              <a:ext uri="{FF2B5EF4-FFF2-40B4-BE49-F238E27FC236}">
                <a16:creationId xmlns:a16="http://schemas.microsoft.com/office/drawing/2014/main" id="{F233AC49-705B-4DF0-B238-43D8AC09BE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33A97F-EC14-43FF-8159-7F900FFFD623}"/>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682598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6109A2-F917-42F0-878C-0E8E9B2A4728}"/>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3" name="Footer Placeholder 2">
            <a:extLst>
              <a:ext uri="{FF2B5EF4-FFF2-40B4-BE49-F238E27FC236}">
                <a16:creationId xmlns:a16="http://schemas.microsoft.com/office/drawing/2014/main" id="{95FC79C1-AD70-4985-A76E-07CA6BE1F4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D24476-8E63-4DDC-B4EE-B00364F43B82}"/>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1852330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6B62C-0FC0-492C-A5C9-E9F4B15BCF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D69D8B-8738-429C-8EFC-34BC803C38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4640FD-FD6D-47BC-A3B5-D22E44D57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E7032D-8F69-42C8-9E3E-2C84D201E587}"/>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6" name="Footer Placeholder 5">
            <a:extLst>
              <a:ext uri="{FF2B5EF4-FFF2-40B4-BE49-F238E27FC236}">
                <a16:creationId xmlns:a16="http://schemas.microsoft.com/office/drawing/2014/main" id="{DD70297B-EEB2-401A-A242-E02104E558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241C3-4FB7-4681-B7DA-F54CDFBFAD7B}"/>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2079082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B69E-12BD-45D8-9ADB-C7B8160A4C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85C7C-640E-4CB5-91B8-76719C2C77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07F7DB-4677-4D26-BCF1-BC07AA351B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895AFA-FCD1-4C11-AFA7-7A00AB41B677}"/>
              </a:ext>
            </a:extLst>
          </p:cNvPr>
          <p:cNvSpPr>
            <a:spLocks noGrp="1"/>
          </p:cNvSpPr>
          <p:nvPr>
            <p:ph type="dt" sz="half" idx="10"/>
          </p:nvPr>
        </p:nvSpPr>
        <p:spPr/>
        <p:txBody>
          <a:bodyPr/>
          <a:lstStyle/>
          <a:p>
            <a:fld id="{AF6334B1-3A10-42C3-9AE3-CD5CEB8FE581}" type="datetimeFigureOut">
              <a:rPr lang="en-US" smtClean="0"/>
              <a:t>8/3/2020</a:t>
            </a:fld>
            <a:endParaRPr lang="en-US"/>
          </a:p>
        </p:txBody>
      </p:sp>
      <p:sp>
        <p:nvSpPr>
          <p:cNvPr id="6" name="Footer Placeholder 5">
            <a:extLst>
              <a:ext uri="{FF2B5EF4-FFF2-40B4-BE49-F238E27FC236}">
                <a16:creationId xmlns:a16="http://schemas.microsoft.com/office/drawing/2014/main" id="{A8C13E28-9864-4A63-B09F-54321B77B5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C2A622-5D96-457F-AE87-09337D829209}"/>
              </a:ext>
            </a:extLst>
          </p:cNvPr>
          <p:cNvSpPr>
            <a:spLocks noGrp="1"/>
          </p:cNvSpPr>
          <p:nvPr>
            <p:ph type="sldNum" sz="quarter" idx="12"/>
          </p:nvPr>
        </p:nvSpPr>
        <p:spPr/>
        <p:txBody>
          <a:bodyPr/>
          <a:lstStyle/>
          <a:p>
            <a:fld id="{A58632DC-2018-46DE-9A5B-D15A2403081F}" type="slidenum">
              <a:rPr lang="en-US" smtClean="0"/>
              <a:t>‹#›</a:t>
            </a:fld>
            <a:endParaRPr lang="en-US"/>
          </a:p>
        </p:txBody>
      </p:sp>
    </p:spTree>
    <p:extLst>
      <p:ext uri="{BB962C8B-B14F-4D97-AF65-F5344CB8AC3E}">
        <p14:creationId xmlns:p14="http://schemas.microsoft.com/office/powerpoint/2010/main" val="365312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BA3B5C-9CCC-4831-A2CC-6A465DFEC9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7155BF9-8A7A-417A-B3D3-1F36B25D29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D9D6A8-2FB0-4994-AAD3-9014B8A161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334B1-3A10-42C3-9AE3-CD5CEB8FE581}" type="datetimeFigureOut">
              <a:rPr lang="en-US" smtClean="0"/>
              <a:t>8/3/2020</a:t>
            </a:fld>
            <a:endParaRPr lang="en-US"/>
          </a:p>
        </p:txBody>
      </p:sp>
      <p:sp>
        <p:nvSpPr>
          <p:cNvPr id="5" name="Footer Placeholder 4">
            <a:extLst>
              <a:ext uri="{FF2B5EF4-FFF2-40B4-BE49-F238E27FC236}">
                <a16:creationId xmlns:a16="http://schemas.microsoft.com/office/drawing/2014/main" id="{3A332A67-BE7C-45E2-BB6E-C57385E8F6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498D5C-4BE2-4DE9-9606-5F6AF087C1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632DC-2018-46DE-9A5B-D15A2403081F}" type="slidenum">
              <a:rPr lang="en-US" smtClean="0"/>
              <a:t>‹#›</a:t>
            </a:fld>
            <a:endParaRPr lang="en-US"/>
          </a:p>
        </p:txBody>
      </p:sp>
    </p:spTree>
    <p:extLst>
      <p:ext uri="{BB962C8B-B14F-4D97-AF65-F5344CB8AC3E}">
        <p14:creationId xmlns:p14="http://schemas.microsoft.com/office/powerpoint/2010/main" val="2748573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hyperlink" Target="https://www.dol.gov/agencies/whd/pandemic/ffcra-employer-paid-leave"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hyperlink" Target="https://www.cdc.gov/labs/pdf/CDC-BiosafetyMicrobiologicalBiomedicalLaboratories-2009-P.PDF"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hyperlink" Target="https://law.lis.virginia.gov/admincode/title16/agency25/chapter60/section110/" TargetMode="Externa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hyperlink" Target="https://www.osha.gov/stateplans/va" TargetMode="External"/><Relationship Id="rId7" Type="http://schemas.openxmlformats.org/officeDocument/2006/relationships/comments" Target="../comments/comment9.xml"/><Relationship Id="rId2" Type="http://schemas.openxmlformats.org/officeDocument/2006/relationships/hyperlink" Target="https://www.virginia.gov/agencies/department-of-labor-and-industry/" TargetMode="External"/><Relationship Id="rId1" Type="http://schemas.openxmlformats.org/officeDocument/2006/relationships/slideLayout" Target="../slideLayouts/slideLayout13.xml"/><Relationship Id="rId6" Type="http://schemas.openxmlformats.org/officeDocument/2006/relationships/hyperlink" Target="https://www.fda.gov/emergency-preparedness-and-response/counterterrorism-and-emerging-threats/coronavirus-disease-2019-covid-19" TargetMode="External"/><Relationship Id="rId5" Type="http://schemas.openxmlformats.org/officeDocument/2006/relationships/hyperlink" Target="https://www.cdc.gov/coronavirus/2019-ncov/index.html" TargetMode="External"/><Relationship Id="rId4" Type="http://schemas.openxmlformats.org/officeDocument/2006/relationships/hyperlink" Target="https://www.vdh.virginia.gov/coronavirus/" TargetMode="Externa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www.cdc.gov/coronavirus/2019-nCoV/hcp/index.html" TargetMode="External"/><Relationship Id="rId2" Type="http://schemas.openxmlformats.org/officeDocument/2006/relationships/hyperlink" Target="https://www.cdc.gov/coronavirus/2019-ncov/community/organizations/businesses-employers.html" TargetMode="External"/><Relationship Id="rId1" Type="http://schemas.openxmlformats.org/officeDocument/2006/relationships/slideLayout" Target="../slideLayouts/slideLayout13.xml"/><Relationship Id="rId4"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1B42E-E1A6-EE45-A24C-13F01EEFCB22}"/>
              </a:ext>
            </a:extLst>
          </p:cNvPr>
          <p:cNvSpPr>
            <a:spLocks noGrp="1"/>
          </p:cNvSpPr>
          <p:nvPr>
            <p:ph type="title"/>
          </p:nvPr>
        </p:nvSpPr>
        <p:spPr>
          <a:xfrm>
            <a:off x="1222218" y="4763200"/>
            <a:ext cx="10131582" cy="925823"/>
          </a:xfrm>
        </p:spPr>
        <p:txBody>
          <a:bodyPr>
            <a:normAutofit fontScale="90000"/>
          </a:bodyPr>
          <a:lstStyle/>
          <a:p>
            <a:r>
              <a:rPr lang="en-US" sz="3100" b="1" dirty="0"/>
              <a:t>Interpreting the Virginia Department of Labor and Industry Emergency Temporary Standard for COVID-19</a:t>
            </a:r>
            <a:br>
              <a:rPr lang="en-US" sz="3100" b="1" dirty="0"/>
            </a:br>
            <a:br>
              <a:rPr lang="en-US" sz="3100" b="1" dirty="0"/>
            </a:br>
            <a:r>
              <a:rPr lang="en-US" sz="3100" b="1" dirty="0"/>
              <a:t>§16VAC25-220 </a:t>
            </a:r>
            <a:r>
              <a:rPr lang="en-US" sz="3100" b="1" i="1" dirty="0"/>
              <a:t>et seq.</a:t>
            </a:r>
            <a:br>
              <a:rPr lang="en-US" sz="3100" b="1" i="1" dirty="0"/>
            </a:br>
            <a:br>
              <a:rPr lang="en-US" sz="2200" dirty="0"/>
            </a:br>
            <a:r>
              <a:rPr lang="en-US" sz="2700" dirty="0"/>
              <a:t>July 31, 2020</a:t>
            </a:r>
            <a:br>
              <a:rPr lang="en-US" dirty="0"/>
            </a:br>
            <a:r>
              <a:rPr lang="en-US" sz="2000" dirty="0"/>
              <a:t>Anthony S. Cottone, Esquire</a:t>
            </a:r>
            <a:br>
              <a:rPr lang="en-US" sz="2000" dirty="0"/>
            </a:br>
            <a:r>
              <a:rPr lang="en-US" sz="2000" dirty="0"/>
              <a:t>acottone@byrnelegalgroup.com</a:t>
            </a:r>
          </a:p>
        </p:txBody>
      </p:sp>
    </p:spTree>
    <p:extLst>
      <p:ext uri="{BB962C8B-B14F-4D97-AF65-F5344CB8AC3E}">
        <p14:creationId xmlns:p14="http://schemas.microsoft.com/office/powerpoint/2010/main" val="2665448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fontScale="85000" lnSpcReduction="20000"/>
          </a:bodyPr>
          <a:lstStyle/>
          <a:p>
            <a:r>
              <a:rPr lang="en-US" dirty="0"/>
              <a:t>Ensure that sick leave policies are flexible and consistent with public health guidance.</a:t>
            </a:r>
          </a:p>
          <a:p>
            <a:pPr lvl="1"/>
            <a:r>
              <a:rPr lang="en-US" dirty="0"/>
              <a:t>Pay close attention to Families First Coronavirus Response Act (FFCRA) regarding FMLA and Paid Sick Leave provisions. </a:t>
            </a:r>
            <a:r>
              <a:rPr lang="en-US" dirty="0">
                <a:hlinkClick r:id="rId2"/>
              </a:rPr>
              <a:t>See US Department of Labor on the FFCRA</a:t>
            </a:r>
            <a:endParaRPr lang="en-US" dirty="0"/>
          </a:p>
          <a:p>
            <a:pPr lvl="1"/>
            <a:r>
              <a:rPr lang="en-US" dirty="0"/>
              <a:t>Exceptions may exist for health care providers. </a:t>
            </a:r>
          </a:p>
          <a:p>
            <a:r>
              <a:rPr lang="en-US" dirty="0"/>
              <a:t>Discuss policies with contract or temp employees.</a:t>
            </a:r>
          </a:p>
          <a:p>
            <a:r>
              <a:rPr lang="en-US" dirty="0"/>
              <a:t>Establish a system to notify employees if another employee tests positive for COVID-19 within 24 hours of discovery of a potential exposure.</a:t>
            </a:r>
          </a:p>
          <a:p>
            <a:pPr lvl="1"/>
            <a:r>
              <a:rPr lang="en-US" dirty="0"/>
              <a:t>Must remain HIPAA compliant.</a:t>
            </a:r>
          </a:p>
          <a:p>
            <a:pPr lvl="1"/>
            <a:r>
              <a:rPr lang="en-US" dirty="0"/>
              <a:t>System must inform other employees who were present/near that employee, contractors, temp employees, and building/facility owner.</a:t>
            </a:r>
          </a:p>
          <a:p>
            <a:pPr lvl="1"/>
            <a:r>
              <a:rPr lang="en-US" dirty="0"/>
              <a:t>Must inform the Virginia Department of Health within 24 hours.</a:t>
            </a:r>
          </a:p>
          <a:p>
            <a:pPr lvl="1"/>
            <a:r>
              <a:rPr lang="en-US" dirty="0"/>
              <a:t>Must inform the Virginia Department of Labor and Industry within 24 hours of the discovery of 3 or more employees testing positive for COVID-19 within 14-day period.</a:t>
            </a:r>
          </a:p>
          <a:p>
            <a:pPr marL="457200" lvl="1" indent="0">
              <a:buNone/>
            </a:pPr>
            <a:endParaRPr lang="en-US" dirty="0"/>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fontScale="90000"/>
          </a:bodyPr>
          <a:lstStyle/>
          <a:p>
            <a:r>
              <a:rPr lang="en-US" b="1" dirty="0">
                <a:solidFill>
                  <a:schemeClr val="tx2"/>
                </a:solidFill>
              </a:rPr>
              <a:t>Mandatory Requirements Regardless Of Exposure Risk (Cont.)</a:t>
            </a:r>
            <a:endParaRPr lang="en-US" dirty="0"/>
          </a:p>
        </p:txBody>
      </p:sp>
    </p:spTree>
    <p:extLst>
      <p:ext uri="{BB962C8B-B14F-4D97-AF65-F5344CB8AC3E}">
        <p14:creationId xmlns:p14="http://schemas.microsoft.com/office/powerpoint/2010/main" val="425697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fontScale="92500" lnSpcReduction="20000"/>
          </a:bodyPr>
          <a:lstStyle/>
          <a:p>
            <a:r>
              <a:rPr lang="en-US" dirty="0"/>
              <a:t>Physical distancing required on the job and during breaks on property.</a:t>
            </a:r>
          </a:p>
          <a:p>
            <a:pPr lvl="1"/>
            <a:r>
              <a:rPr lang="en-US" dirty="0"/>
              <a:t>Must use verbal announcements, signage, visual cues, etc.</a:t>
            </a:r>
          </a:p>
          <a:p>
            <a:pPr lvl="1"/>
            <a:r>
              <a:rPr lang="en-US" dirty="0"/>
              <a:t>Restrict access to certain areas if needed.</a:t>
            </a:r>
          </a:p>
          <a:p>
            <a:r>
              <a:rPr lang="en-US" dirty="0"/>
              <a:t>Access to common areas, breakrooms, etc. closed or controlled.</a:t>
            </a:r>
          </a:p>
          <a:p>
            <a:r>
              <a:rPr lang="en-US" dirty="0"/>
              <a:t>If physical distancing cannot be accomplished due to nature of work, respiratory protection and PPE standards applicable to the industry apply.</a:t>
            </a:r>
          </a:p>
          <a:p>
            <a:pPr lvl="1"/>
            <a:r>
              <a:rPr lang="en-US" dirty="0"/>
              <a:t>Does </a:t>
            </a:r>
            <a:r>
              <a:rPr lang="en-US" b="1" dirty="0"/>
              <a:t>not</a:t>
            </a:r>
            <a:r>
              <a:rPr lang="en-US" dirty="0"/>
              <a:t> require respiratory protection if contrary to medical condition.</a:t>
            </a:r>
          </a:p>
          <a:p>
            <a:pPr marL="228600" lvl="1">
              <a:spcBef>
                <a:spcPts val="1000"/>
              </a:spcBef>
            </a:pPr>
            <a:r>
              <a:rPr lang="en-US" sz="2800" dirty="0"/>
              <a:t>Sanitation and Disinfecting stations required.</a:t>
            </a:r>
          </a:p>
          <a:p>
            <a:pPr marL="685800" lvl="2">
              <a:spcBef>
                <a:spcPts val="1000"/>
              </a:spcBef>
            </a:pPr>
            <a:r>
              <a:rPr lang="en-US" sz="2400" dirty="0"/>
              <a:t>Areas where known or suspected infected people were present must be cleaned and disinfected.</a:t>
            </a:r>
          </a:p>
          <a:p>
            <a:pPr marL="685800" lvl="2">
              <a:spcBef>
                <a:spcPts val="1000"/>
              </a:spcBef>
            </a:pPr>
            <a:r>
              <a:rPr lang="en-US" sz="2400" dirty="0"/>
              <a:t>Frequent cleaning of shared spaces.</a:t>
            </a:r>
          </a:p>
          <a:p>
            <a:pPr lvl="1"/>
            <a:endParaRPr lang="en-US" dirty="0"/>
          </a:p>
          <a:p>
            <a:pPr marL="457200" lvl="1" indent="0">
              <a:buNone/>
            </a:pPr>
            <a:endParaRPr lang="en-US" dirty="0"/>
          </a:p>
          <a:p>
            <a:pPr marL="457200" lvl="1" indent="0">
              <a:buNone/>
            </a:pPr>
            <a:endParaRPr lang="en-US" dirty="0"/>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fontScale="90000"/>
          </a:bodyPr>
          <a:lstStyle/>
          <a:p>
            <a:r>
              <a:rPr lang="en-US" b="1" dirty="0">
                <a:solidFill>
                  <a:schemeClr val="tx2"/>
                </a:solidFill>
              </a:rPr>
              <a:t>Mandatory Requirements Regardless Of Exposure Risk (Cont.)</a:t>
            </a:r>
            <a:endParaRPr lang="en-US" dirty="0"/>
          </a:p>
        </p:txBody>
      </p:sp>
    </p:spTree>
    <p:extLst>
      <p:ext uri="{BB962C8B-B14F-4D97-AF65-F5344CB8AC3E}">
        <p14:creationId xmlns:p14="http://schemas.microsoft.com/office/powerpoint/2010/main" val="4124269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lnSpcReduction="10000"/>
          </a:bodyPr>
          <a:lstStyle/>
          <a:p>
            <a:r>
              <a:rPr lang="en-US" dirty="0"/>
              <a:t>Employer must develop policies and procedures for </a:t>
            </a:r>
            <a:r>
              <a:rPr lang="en-US" b="1" dirty="0"/>
              <a:t>known</a:t>
            </a:r>
            <a:r>
              <a:rPr lang="en-US" dirty="0"/>
              <a:t> or </a:t>
            </a:r>
            <a:r>
              <a:rPr lang="en-US" b="1" dirty="0"/>
              <a:t>suspected</a:t>
            </a:r>
            <a:r>
              <a:rPr lang="en-US" dirty="0"/>
              <a:t> infected employees to return.</a:t>
            </a:r>
          </a:p>
          <a:p>
            <a:pPr lvl="1"/>
            <a:r>
              <a:rPr lang="en-US" dirty="0"/>
              <a:t>Can be symptom-based or test-based.</a:t>
            </a:r>
          </a:p>
          <a:p>
            <a:pPr lvl="1"/>
            <a:r>
              <a:rPr lang="en-US" b="1" dirty="0"/>
              <a:t>Symptom-Based</a:t>
            </a:r>
            <a:r>
              <a:rPr lang="en-US" dirty="0"/>
              <a:t> = 3 days passed since recovery of symptoms.</a:t>
            </a:r>
          </a:p>
          <a:p>
            <a:pPr lvl="1"/>
            <a:r>
              <a:rPr lang="en-US" b="1" dirty="0"/>
              <a:t>Test-Based</a:t>
            </a:r>
            <a:r>
              <a:rPr lang="en-US" dirty="0"/>
              <a:t> = resolution of symptoms and negative COVID-19 test.</a:t>
            </a:r>
          </a:p>
          <a:p>
            <a:pPr marL="228600" lvl="1">
              <a:spcBef>
                <a:spcPts val="1000"/>
              </a:spcBef>
            </a:pPr>
            <a:r>
              <a:rPr lang="en-US" sz="2800" dirty="0"/>
              <a:t>Employer must develop policies for </a:t>
            </a:r>
            <a:r>
              <a:rPr lang="en-US" sz="2800" b="1" dirty="0"/>
              <a:t>known</a:t>
            </a:r>
            <a:r>
              <a:rPr lang="en-US" sz="2800" dirty="0"/>
              <a:t> infected but </a:t>
            </a:r>
            <a:r>
              <a:rPr lang="en-US" sz="2800" b="1" dirty="0"/>
              <a:t>asymptomatic</a:t>
            </a:r>
            <a:r>
              <a:rPr lang="en-US" sz="2800" dirty="0"/>
              <a:t> employees to return.</a:t>
            </a:r>
          </a:p>
          <a:p>
            <a:pPr marL="685800" lvl="2">
              <a:spcBef>
                <a:spcPts val="1000"/>
              </a:spcBef>
            </a:pPr>
            <a:r>
              <a:rPr lang="en-US" sz="2400" dirty="0"/>
              <a:t>Can be time-based or test-based.</a:t>
            </a:r>
          </a:p>
          <a:p>
            <a:pPr marL="685800" lvl="2">
              <a:spcBef>
                <a:spcPts val="1000"/>
              </a:spcBef>
            </a:pPr>
            <a:r>
              <a:rPr lang="en-US" sz="2400" b="1" dirty="0"/>
              <a:t>Time-Based =</a:t>
            </a:r>
            <a:r>
              <a:rPr lang="en-US" sz="2400" dirty="0"/>
              <a:t> 10 days have passed since first positive test, without new symptoms.</a:t>
            </a:r>
          </a:p>
          <a:p>
            <a:pPr marL="685800" lvl="2">
              <a:spcBef>
                <a:spcPts val="1000"/>
              </a:spcBef>
            </a:pPr>
            <a:r>
              <a:rPr lang="en-US" sz="2400" b="1" dirty="0"/>
              <a:t>Test-Based =</a:t>
            </a:r>
            <a:r>
              <a:rPr lang="en-US" sz="2400" dirty="0"/>
              <a:t> 2 consecutive negative tests over a period &gt; 24 hours.</a:t>
            </a:r>
            <a:endParaRPr lang="en-US" sz="2400" b="1" dirty="0"/>
          </a:p>
          <a:p>
            <a:pPr marL="457200" lvl="1" indent="0">
              <a:buNone/>
            </a:pPr>
            <a:endParaRPr lang="en-US" dirty="0"/>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a:bodyPr>
          <a:lstStyle/>
          <a:p>
            <a:r>
              <a:rPr lang="en-US" b="1" dirty="0">
                <a:solidFill>
                  <a:schemeClr val="tx2"/>
                </a:solidFill>
              </a:rPr>
              <a:t>Mandatory Requirements for Returning to Work</a:t>
            </a:r>
            <a:endParaRPr lang="en-US" dirty="0"/>
          </a:p>
        </p:txBody>
      </p:sp>
    </p:spTree>
    <p:extLst>
      <p:ext uri="{BB962C8B-B14F-4D97-AF65-F5344CB8AC3E}">
        <p14:creationId xmlns:p14="http://schemas.microsoft.com/office/powerpoint/2010/main" val="2867827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a:bodyPr>
          <a:lstStyle/>
          <a:p>
            <a:r>
              <a:rPr lang="en-US" dirty="0"/>
              <a:t>Must use air handling systems.</a:t>
            </a:r>
          </a:p>
          <a:p>
            <a:r>
              <a:rPr lang="en-US" dirty="0"/>
              <a:t>Must install physical barriers.</a:t>
            </a:r>
          </a:p>
          <a:p>
            <a:r>
              <a:rPr lang="en-US" dirty="0"/>
              <a:t>Hospitalized known or suspected infected patients must be placed in an airborne infection isolation room (AIIR).</a:t>
            </a:r>
          </a:p>
          <a:p>
            <a:r>
              <a:rPr lang="en-US" dirty="0"/>
              <a:t>Must use AIIR rooms when performing procedures on known or suspected patients.</a:t>
            </a:r>
          </a:p>
          <a:p>
            <a:r>
              <a:rPr lang="en-US" dirty="0"/>
              <a:t>Comply with US Dept. of Health and Human Services regulations when handling specimens of known or suspected infected patients. </a:t>
            </a:r>
            <a:r>
              <a:rPr lang="en-US" dirty="0">
                <a:hlinkClick r:id="rId2"/>
              </a:rPr>
              <a:t>See Regulations</a:t>
            </a:r>
            <a:r>
              <a:rPr lang="en-US" dirty="0"/>
              <a:t>.</a:t>
            </a:r>
          </a:p>
          <a:p>
            <a:endParaRPr lang="en-US" dirty="0"/>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fontScale="90000"/>
          </a:bodyPr>
          <a:lstStyle/>
          <a:p>
            <a:r>
              <a:rPr lang="en-US" b="1" dirty="0">
                <a:solidFill>
                  <a:schemeClr val="tx2"/>
                </a:solidFill>
              </a:rPr>
              <a:t>Mandatory Requirements for </a:t>
            </a:r>
            <a:r>
              <a:rPr lang="en-US" b="1" dirty="0">
                <a:solidFill>
                  <a:srgbClr val="FF0000"/>
                </a:solidFill>
              </a:rPr>
              <a:t>VERY HIGH or HIGH </a:t>
            </a:r>
            <a:r>
              <a:rPr lang="en-US" b="1" dirty="0">
                <a:solidFill>
                  <a:schemeClr val="tx2"/>
                </a:solidFill>
              </a:rPr>
              <a:t>Exposure Risk</a:t>
            </a:r>
            <a:endParaRPr lang="en-US" dirty="0"/>
          </a:p>
        </p:txBody>
      </p:sp>
    </p:spTree>
    <p:extLst>
      <p:ext uri="{BB962C8B-B14F-4D97-AF65-F5344CB8AC3E}">
        <p14:creationId xmlns:p14="http://schemas.microsoft.com/office/powerpoint/2010/main" val="2594964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fontScale="92500" lnSpcReduction="20000"/>
          </a:bodyPr>
          <a:lstStyle/>
          <a:p>
            <a:r>
              <a:rPr lang="en-US" dirty="0"/>
              <a:t>Prescreening or surveying of employees before shifts.</a:t>
            </a:r>
          </a:p>
          <a:p>
            <a:r>
              <a:rPr lang="en-US" dirty="0"/>
              <a:t>Limit non-employee access or restrict access to certain areas.</a:t>
            </a:r>
          </a:p>
          <a:p>
            <a:r>
              <a:rPr lang="en-US" dirty="0"/>
              <a:t>Post signage requesting patients to immediately report symptoms of respiratory illness and to use face coverings.</a:t>
            </a:r>
          </a:p>
          <a:p>
            <a:r>
              <a:rPr lang="en-US" dirty="0"/>
              <a:t>Offer enhanced medical monitoring of employees.</a:t>
            </a:r>
          </a:p>
          <a:p>
            <a:r>
              <a:rPr lang="en-US" dirty="0"/>
              <a:t>Provide employees with education and training on prevention.</a:t>
            </a:r>
          </a:p>
          <a:p>
            <a:r>
              <a:rPr lang="en-US" dirty="0"/>
              <a:t>Provide hand sanitizer at fixed work sites.</a:t>
            </a:r>
          </a:p>
          <a:p>
            <a:r>
              <a:rPr lang="en-US" dirty="0"/>
              <a:t>Provide face coverings for known or suspected infected patients.</a:t>
            </a:r>
          </a:p>
          <a:p>
            <a:r>
              <a:rPr lang="en-US" dirty="0"/>
              <a:t>Employees shall be provided with and wear gloves, gown, face shield/goggles, and respirator when in contact with known or suspected infected patients.</a:t>
            </a:r>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fontScale="90000"/>
          </a:bodyPr>
          <a:lstStyle/>
          <a:p>
            <a:r>
              <a:rPr lang="en-US" b="1" dirty="0">
                <a:solidFill>
                  <a:schemeClr val="tx2"/>
                </a:solidFill>
              </a:rPr>
              <a:t>Mandatory Requirements for </a:t>
            </a:r>
            <a:r>
              <a:rPr lang="en-US" b="1" dirty="0">
                <a:solidFill>
                  <a:srgbClr val="FF0000"/>
                </a:solidFill>
              </a:rPr>
              <a:t>VERY HIGH or HIGH </a:t>
            </a:r>
            <a:r>
              <a:rPr lang="en-US" b="1" dirty="0">
                <a:solidFill>
                  <a:schemeClr val="tx2"/>
                </a:solidFill>
              </a:rPr>
              <a:t>Exposure Risk</a:t>
            </a:r>
            <a:endParaRPr lang="en-US" dirty="0"/>
          </a:p>
        </p:txBody>
      </p:sp>
    </p:spTree>
    <p:extLst>
      <p:ext uri="{BB962C8B-B14F-4D97-AF65-F5344CB8AC3E}">
        <p14:creationId xmlns:p14="http://schemas.microsoft.com/office/powerpoint/2010/main" val="555309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fontScale="92500" lnSpcReduction="10000"/>
          </a:bodyPr>
          <a:lstStyle/>
          <a:p>
            <a:r>
              <a:rPr lang="en-US" dirty="0"/>
              <a:t>If air-handling systems are used, ensure they are appropriate and adequate.</a:t>
            </a:r>
          </a:p>
          <a:p>
            <a:r>
              <a:rPr lang="en-US" dirty="0"/>
              <a:t>To the extent feasible, implement…</a:t>
            </a:r>
          </a:p>
          <a:p>
            <a:pPr lvl="1"/>
            <a:r>
              <a:rPr lang="en-US" dirty="0"/>
              <a:t>Prescreening and surveying;</a:t>
            </a:r>
          </a:p>
          <a:p>
            <a:pPr lvl="1"/>
            <a:r>
              <a:rPr lang="en-US" dirty="0"/>
              <a:t>Provide face covering for suspected infected;</a:t>
            </a:r>
          </a:p>
          <a:p>
            <a:pPr lvl="1"/>
            <a:r>
              <a:rPr lang="en-US" dirty="0"/>
              <a:t>Implement flexible worksites/work hours;</a:t>
            </a:r>
          </a:p>
          <a:p>
            <a:pPr lvl="1"/>
            <a:r>
              <a:rPr lang="en-US" dirty="0"/>
              <a:t>Increase physical distancing between employees and others;</a:t>
            </a:r>
          </a:p>
          <a:p>
            <a:pPr lvl="1"/>
            <a:r>
              <a:rPr lang="en-US" dirty="0"/>
              <a:t>Install physical barriers; and</a:t>
            </a:r>
          </a:p>
          <a:p>
            <a:pPr lvl="1"/>
            <a:r>
              <a:rPr lang="en-US" dirty="0"/>
              <a:t>Require employers to provide and employees to wear face coverings when not physical distancing.</a:t>
            </a:r>
          </a:p>
          <a:p>
            <a:pPr marL="228600" lvl="1">
              <a:lnSpc>
                <a:spcPct val="100000"/>
              </a:lnSpc>
              <a:spcBef>
                <a:spcPts val="1000"/>
              </a:spcBef>
            </a:pPr>
            <a:r>
              <a:rPr lang="en-US" sz="2800" dirty="0"/>
              <a:t>Requirements for PPE ensembles in “medium” risk categories varies based on work task and exposures.</a:t>
            </a:r>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a:bodyPr>
          <a:lstStyle/>
          <a:p>
            <a:r>
              <a:rPr lang="en-US" b="1" dirty="0">
                <a:solidFill>
                  <a:schemeClr val="tx2"/>
                </a:solidFill>
              </a:rPr>
              <a:t>Mandatory Requirements for </a:t>
            </a:r>
            <a:r>
              <a:rPr lang="en-US" b="1" dirty="0">
                <a:solidFill>
                  <a:srgbClr val="FF0000"/>
                </a:solidFill>
              </a:rPr>
              <a:t>MEDIUM </a:t>
            </a:r>
            <a:r>
              <a:rPr lang="en-US" b="1" dirty="0">
                <a:solidFill>
                  <a:schemeClr val="tx2"/>
                </a:solidFill>
              </a:rPr>
              <a:t>Exposure Risk</a:t>
            </a:r>
            <a:endParaRPr lang="en-US" dirty="0"/>
          </a:p>
        </p:txBody>
      </p:sp>
    </p:spTree>
    <p:extLst>
      <p:ext uri="{BB962C8B-B14F-4D97-AF65-F5344CB8AC3E}">
        <p14:creationId xmlns:p14="http://schemas.microsoft.com/office/powerpoint/2010/main" val="2744682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a:bodyPr>
          <a:lstStyle/>
          <a:p>
            <a:endParaRPr lang="en-US" sz="2800" dirty="0"/>
          </a:p>
          <a:p>
            <a:endParaRPr lang="en-US" dirty="0"/>
          </a:p>
          <a:p>
            <a:r>
              <a:rPr lang="en-US" sz="2800" dirty="0"/>
              <a:t>Who must have them and who does it apply to?</a:t>
            </a:r>
            <a:endParaRPr lang="en-US" dirty="0"/>
          </a:p>
          <a:p>
            <a:pPr lvl="1"/>
            <a:r>
              <a:rPr lang="en-US" dirty="0"/>
              <a:t>“Very high” and “high” exposure risk facilities or employees.</a:t>
            </a:r>
          </a:p>
          <a:p>
            <a:pPr lvl="1"/>
            <a:r>
              <a:rPr lang="en-US" dirty="0"/>
              <a:t>“Medium” exposure risk facilities with more than 11 employees.</a:t>
            </a:r>
          </a:p>
          <a:p>
            <a:pPr lvl="1"/>
            <a:r>
              <a:rPr lang="en-US" dirty="0"/>
              <a:t>Applies to employees classified as “very high”, “high”, and “medium” exposure risks.</a:t>
            </a:r>
          </a:p>
          <a:p>
            <a:pPr marL="457200" lvl="2" indent="0">
              <a:spcBef>
                <a:spcPts val="1000"/>
              </a:spcBef>
              <a:buNone/>
            </a:pPr>
            <a:endParaRPr lang="en-US" sz="2400" dirty="0"/>
          </a:p>
          <a:p>
            <a:pPr lvl="1"/>
            <a:endParaRPr lang="en-US" dirty="0"/>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a:bodyPr>
          <a:lstStyle/>
          <a:p>
            <a:r>
              <a:rPr lang="en-US" b="1" dirty="0">
                <a:solidFill>
                  <a:schemeClr val="tx2"/>
                </a:solidFill>
              </a:rPr>
              <a:t>Infectious Disease Preparedness and Response Plan</a:t>
            </a:r>
            <a:endParaRPr lang="en-US" dirty="0"/>
          </a:p>
        </p:txBody>
      </p:sp>
    </p:spTree>
    <p:extLst>
      <p:ext uri="{BB962C8B-B14F-4D97-AF65-F5344CB8AC3E}">
        <p14:creationId xmlns:p14="http://schemas.microsoft.com/office/powerpoint/2010/main" val="2924378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fontScale="92500" lnSpcReduction="20000"/>
          </a:bodyPr>
          <a:lstStyle/>
          <a:p>
            <a:pPr marL="228600" lvl="1">
              <a:spcBef>
                <a:spcPts val="1000"/>
              </a:spcBef>
            </a:pPr>
            <a:r>
              <a:rPr lang="en-US" sz="2800" dirty="0"/>
              <a:t>Developing the Plan</a:t>
            </a:r>
          </a:p>
          <a:p>
            <a:pPr marL="685800" lvl="2">
              <a:spcBef>
                <a:spcPts val="1000"/>
              </a:spcBef>
            </a:pPr>
            <a:r>
              <a:rPr lang="en-US" sz="2400" dirty="0"/>
              <a:t>Identify an administrator.</a:t>
            </a:r>
          </a:p>
          <a:p>
            <a:pPr marL="685800" lvl="2">
              <a:spcBef>
                <a:spcPts val="1000"/>
              </a:spcBef>
            </a:pPr>
            <a:r>
              <a:rPr lang="en-US" sz="2400" dirty="0"/>
              <a:t>Provide for employee involvement in development and implementation.</a:t>
            </a:r>
          </a:p>
          <a:p>
            <a:pPr marL="685800" lvl="2">
              <a:spcBef>
                <a:spcPts val="1000"/>
              </a:spcBef>
            </a:pPr>
            <a:r>
              <a:rPr lang="en-US" sz="2400" dirty="0"/>
              <a:t>Consider levels of exposure risk throughout facility.</a:t>
            </a:r>
          </a:p>
          <a:p>
            <a:pPr marL="685800" lvl="2">
              <a:spcBef>
                <a:spcPts val="1000"/>
              </a:spcBef>
            </a:pPr>
            <a:r>
              <a:rPr lang="en-US" sz="2400" dirty="0"/>
              <a:t>Consider contingency plans in response to outbreak.</a:t>
            </a:r>
          </a:p>
          <a:p>
            <a:pPr marL="685800" lvl="2">
              <a:spcBef>
                <a:spcPts val="1000"/>
              </a:spcBef>
            </a:pPr>
            <a:r>
              <a:rPr lang="en-US" sz="2400" dirty="0"/>
              <a:t>Identify basic prevention measures to implement.</a:t>
            </a:r>
          </a:p>
          <a:p>
            <a:pPr marL="685800" lvl="2">
              <a:spcBef>
                <a:spcPts val="1000"/>
              </a:spcBef>
            </a:pPr>
            <a:r>
              <a:rPr lang="en-US" sz="2400" dirty="0"/>
              <a:t>Provide for prompt identification and isolation of known or suspected infected people.</a:t>
            </a:r>
          </a:p>
          <a:p>
            <a:pPr marL="685800" lvl="2">
              <a:spcBef>
                <a:spcPts val="1000"/>
              </a:spcBef>
            </a:pPr>
            <a:r>
              <a:rPr lang="en-US" sz="2400" dirty="0"/>
              <a:t>Address infectious disease procedures with outside businesses such as contractors, etc.</a:t>
            </a:r>
          </a:p>
          <a:p>
            <a:pPr marL="228600" lvl="1">
              <a:spcBef>
                <a:spcPts val="1000"/>
              </a:spcBef>
            </a:pPr>
            <a:r>
              <a:rPr lang="en-US" sz="2800" dirty="0"/>
              <a:t>Suggestion:  Document all of this and maintain in a readily accessible folder.</a:t>
            </a:r>
          </a:p>
          <a:p>
            <a:pPr marL="457200" lvl="2" indent="0">
              <a:spcBef>
                <a:spcPts val="1000"/>
              </a:spcBef>
              <a:buNone/>
            </a:pPr>
            <a:endParaRPr lang="en-US" sz="2400" dirty="0"/>
          </a:p>
          <a:p>
            <a:pPr lvl="1"/>
            <a:endParaRPr lang="en-US" dirty="0"/>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fontScale="90000"/>
          </a:bodyPr>
          <a:lstStyle/>
          <a:p>
            <a:r>
              <a:rPr lang="en-US" b="1" dirty="0">
                <a:solidFill>
                  <a:schemeClr val="tx2"/>
                </a:solidFill>
              </a:rPr>
              <a:t>Infectious Disease Preparedness and Response Plan (Cont.)</a:t>
            </a:r>
            <a:endParaRPr lang="en-US" dirty="0"/>
          </a:p>
        </p:txBody>
      </p:sp>
    </p:spTree>
    <p:extLst>
      <p:ext uri="{BB962C8B-B14F-4D97-AF65-F5344CB8AC3E}">
        <p14:creationId xmlns:p14="http://schemas.microsoft.com/office/powerpoint/2010/main" val="118175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fontScale="77500" lnSpcReduction="20000"/>
          </a:bodyPr>
          <a:lstStyle/>
          <a:p>
            <a:pPr marL="228600" lvl="1">
              <a:spcBef>
                <a:spcPts val="1000"/>
              </a:spcBef>
            </a:pPr>
            <a:r>
              <a:rPr lang="en-US" sz="2800" dirty="0"/>
              <a:t>All employers with “very high”, “high” or “medium” exposure risk must train their employees on the hazards and characteristics of COVID-19.</a:t>
            </a:r>
          </a:p>
          <a:p>
            <a:pPr marL="228600" lvl="1">
              <a:spcBef>
                <a:spcPts val="1000"/>
              </a:spcBef>
            </a:pPr>
            <a:r>
              <a:rPr lang="en-US" sz="2800" dirty="0"/>
              <a:t>Training must include…</a:t>
            </a:r>
          </a:p>
          <a:p>
            <a:pPr marL="685800" lvl="2">
              <a:spcBef>
                <a:spcPts val="1000"/>
              </a:spcBef>
            </a:pPr>
            <a:r>
              <a:rPr lang="en-US" sz="2400" dirty="0"/>
              <a:t>Mandatory requirements outlined above;</a:t>
            </a:r>
          </a:p>
          <a:p>
            <a:pPr marL="685800" lvl="2">
              <a:spcBef>
                <a:spcPts val="1000"/>
              </a:spcBef>
            </a:pPr>
            <a:r>
              <a:rPr lang="en-US" sz="2400" dirty="0"/>
              <a:t>Any CDC guidelines the employer follows;</a:t>
            </a:r>
          </a:p>
          <a:p>
            <a:pPr marL="685800" lvl="2">
              <a:spcBef>
                <a:spcPts val="1000"/>
              </a:spcBef>
            </a:pPr>
            <a:r>
              <a:rPr lang="en-US" sz="2400" dirty="0"/>
              <a:t>Methods of COVID-19 transmission;</a:t>
            </a:r>
          </a:p>
          <a:p>
            <a:pPr marL="685800" lvl="2">
              <a:spcBef>
                <a:spcPts val="1000"/>
              </a:spcBef>
            </a:pPr>
            <a:r>
              <a:rPr lang="en-US" sz="2400" dirty="0"/>
              <a:t>Signs and symptoms of COVID-19;</a:t>
            </a:r>
          </a:p>
          <a:p>
            <a:pPr marL="685800" lvl="2">
              <a:spcBef>
                <a:spcPts val="1000"/>
              </a:spcBef>
            </a:pPr>
            <a:r>
              <a:rPr lang="en-US" sz="2400" dirty="0"/>
              <a:t>Risk factors of severe COVID-19 illness with underlying conditions;</a:t>
            </a:r>
          </a:p>
          <a:p>
            <a:pPr marL="685800" lvl="2">
              <a:spcBef>
                <a:spcPts val="1000"/>
              </a:spcBef>
            </a:pPr>
            <a:r>
              <a:rPr lang="en-US" sz="2400" dirty="0"/>
              <a:t>Awareness of pre/asymptomatic transmission;</a:t>
            </a:r>
          </a:p>
          <a:p>
            <a:pPr marL="685800" lvl="2">
              <a:spcBef>
                <a:spcPts val="1000"/>
              </a:spcBef>
            </a:pPr>
            <a:r>
              <a:rPr lang="en-US" sz="2400" dirty="0"/>
              <a:t>Safe and healthy work practices;</a:t>
            </a:r>
          </a:p>
          <a:p>
            <a:pPr marL="685800" lvl="2">
              <a:spcBef>
                <a:spcPts val="1000"/>
              </a:spcBef>
            </a:pPr>
            <a:r>
              <a:rPr lang="en-US" sz="2400" dirty="0"/>
              <a:t>Use of PPE;</a:t>
            </a:r>
          </a:p>
          <a:p>
            <a:pPr marL="685800" lvl="2">
              <a:spcBef>
                <a:spcPts val="1000"/>
              </a:spcBef>
            </a:pPr>
            <a:r>
              <a:rPr lang="en-US" sz="2400" dirty="0"/>
              <a:t>Anti-discrimination provisions of the Standard (see below); and</a:t>
            </a:r>
          </a:p>
          <a:p>
            <a:pPr marL="685800" lvl="2">
              <a:spcBef>
                <a:spcPts val="1000"/>
              </a:spcBef>
            </a:pPr>
            <a:r>
              <a:rPr lang="en-US" sz="2400" dirty="0"/>
              <a:t>The Infectious Disease Preparedness and Response Plan.</a:t>
            </a:r>
          </a:p>
          <a:p>
            <a:pPr marL="457200" lvl="2" indent="0">
              <a:spcBef>
                <a:spcPts val="1000"/>
              </a:spcBef>
              <a:buNone/>
            </a:pPr>
            <a:endParaRPr lang="en-US" sz="2400" dirty="0"/>
          </a:p>
          <a:p>
            <a:pPr lvl="1"/>
            <a:endParaRPr lang="en-US" dirty="0"/>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a:bodyPr>
          <a:lstStyle/>
          <a:p>
            <a:r>
              <a:rPr lang="en-US" b="1" dirty="0">
                <a:solidFill>
                  <a:schemeClr val="tx2"/>
                </a:solidFill>
              </a:rPr>
              <a:t>Training Employees on The Standard</a:t>
            </a:r>
            <a:endParaRPr lang="en-US" dirty="0"/>
          </a:p>
        </p:txBody>
      </p:sp>
    </p:spTree>
    <p:extLst>
      <p:ext uri="{BB962C8B-B14F-4D97-AF65-F5344CB8AC3E}">
        <p14:creationId xmlns:p14="http://schemas.microsoft.com/office/powerpoint/2010/main" val="296821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a:bodyPr>
          <a:lstStyle/>
          <a:p>
            <a:pPr marL="228600" lvl="1">
              <a:spcBef>
                <a:spcPts val="1000"/>
              </a:spcBef>
            </a:pPr>
            <a:r>
              <a:rPr lang="en-US" sz="2800" dirty="0"/>
              <a:t>All employers with “very high” or “high” exposure risk must </a:t>
            </a:r>
            <a:r>
              <a:rPr lang="en-US" sz="2800" b="1" dirty="0"/>
              <a:t>verify compliance with training</a:t>
            </a:r>
            <a:r>
              <a:rPr lang="en-US" sz="2800" dirty="0"/>
              <a:t> by preparing a written certification for their employees.  </a:t>
            </a:r>
          </a:p>
          <a:p>
            <a:pPr marL="685800" lvl="2">
              <a:spcBef>
                <a:spcPts val="1000"/>
              </a:spcBef>
            </a:pPr>
            <a:r>
              <a:rPr lang="en-US" sz="2400" dirty="0"/>
              <a:t>Certification must include employee identity, employee signature, date of training, name of trainer, and name of person who prepared training.</a:t>
            </a:r>
          </a:p>
          <a:p>
            <a:pPr marL="228600" lvl="1">
              <a:spcBef>
                <a:spcPts val="1000"/>
              </a:spcBef>
            </a:pPr>
            <a:r>
              <a:rPr lang="en-US" sz="2800" dirty="0"/>
              <a:t>These certifications must be maintained for potential inspection.</a:t>
            </a:r>
          </a:p>
          <a:p>
            <a:pPr marL="228600" lvl="1">
              <a:spcBef>
                <a:spcPts val="1000"/>
              </a:spcBef>
            </a:pPr>
            <a:r>
              <a:rPr lang="en-US" sz="2800" dirty="0"/>
              <a:t>Employees may require “retraining” when there is reason to believe the employee does not understand the Standard’s requirements.</a:t>
            </a:r>
            <a:endParaRPr lang="en-US" sz="2400" dirty="0"/>
          </a:p>
          <a:p>
            <a:pPr lvl="1"/>
            <a:endParaRPr lang="en-US" dirty="0"/>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a:bodyPr>
          <a:lstStyle/>
          <a:p>
            <a:r>
              <a:rPr lang="en-US" b="1" dirty="0">
                <a:solidFill>
                  <a:schemeClr val="tx2"/>
                </a:solidFill>
              </a:rPr>
              <a:t>Further Training Requirements</a:t>
            </a:r>
            <a:endParaRPr lang="en-US" dirty="0"/>
          </a:p>
        </p:txBody>
      </p:sp>
    </p:spTree>
    <p:extLst>
      <p:ext uri="{BB962C8B-B14F-4D97-AF65-F5344CB8AC3E}">
        <p14:creationId xmlns:p14="http://schemas.microsoft.com/office/powerpoint/2010/main" val="95397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0CCF01-49F6-BF47-97FE-EFD09FCCAD04}"/>
              </a:ext>
            </a:extLst>
          </p:cNvPr>
          <p:cNvSpPr>
            <a:spLocks noGrp="1"/>
          </p:cNvSpPr>
          <p:nvPr>
            <p:ph sz="half" idx="1"/>
          </p:nvPr>
        </p:nvSpPr>
        <p:spPr>
          <a:xfrm>
            <a:off x="1521783" y="1253331"/>
            <a:ext cx="9148433" cy="4351338"/>
          </a:xfrm>
        </p:spPr>
        <p:txBody>
          <a:bodyPr>
            <a:normAutofit/>
          </a:bodyPr>
          <a:lstStyle/>
          <a:p>
            <a:pPr algn="ctr">
              <a:buNone/>
            </a:pPr>
            <a:r>
              <a:rPr lang="en-US" altLang="en-US" sz="4400" b="1" u="sng" dirty="0">
                <a:solidFill>
                  <a:schemeClr val="tx2"/>
                </a:solidFill>
              </a:rPr>
              <a:t>DISCLAIMER: </a:t>
            </a:r>
          </a:p>
          <a:p>
            <a:pPr marL="0" indent="0">
              <a:buNone/>
            </a:pPr>
            <a:endParaRPr lang="en-US" dirty="0"/>
          </a:p>
          <a:p>
            <a:pPr marL="0" indent="0">
              <a:buNone/>
            </a:pPr>
            <a:r>
              <a:rPr lang="en-US" dirty="0"/>
              <a:t>This is provided for general information purposes only and is not intended to be legal advice.  Please contact your attorney for additional information on this </a:t>
            </a:r>
            <a:r>
              <a:rPr lang="en-US"/>
              <a:t>subject matter.</a:t>
            </a:r>
            <a:endParaRPr lang="en-US" dirty="0"/>
          </a:p>
        </p:txBody>
      </p:sp>
    </p:spTree>
    <p:extLst>
      <p:ext uri="{BB962C8B-B14F-4D97-AF65-F5344CB8AC3E}">
        <p14:creationId xmlns:p14="http://schemas.microsoft.com/office/powerpoint/2010/main" val="2251120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a:bodyPr>
          <a:lstStyle/>
          <a:p>
            <a:pPr marL="228600" lvl="1">
              <a:spcBef>
                <a:spcPts val="1000"/>
              </a:spcBef>
            </a:pPr>
            <a:r>
              <a:rPr lang="en-US" sz="2800" dirty="0"/>
              <a:t>Employees may not be discriminated against for exercising their rights under safety and health provisions in the Virginia Code and in implementing regulations under The Standard.</a:t>
            </a:r>
          </a:p>
          <a:p>
            <a:pPr marL="228600" lvl="1">
              <a:spcBef>
                <a:spcPts val="1000"/>
              </a:spcBef>
            </a:pPr>
            <a:r>
              <a:rPr lang="en-US" sz="2800" dirty="0"/>
              <a:t>Employees cannot be discriminated against for wearing their own PPE.</a:t>
            </a:r>
          </a:p>
          <a:p>
            <a:pPr marL="228600" lvl="1">
              <a:spcBef>
                <a:spcPts val="1000"/>
              </a:spcBef>
            </a:pPr>
            <a:r>
              <a:rPr lang="en-US" sz="2800" dirty="0"/>
              <a:t>Employees may not be discriminated against for raising reasonable concerns about infection control of the employer.</a:t>
            </a:r>
          </a:p>
          <a:p>
            <a:pPr marL="228600" lvl="1">
              <a:spcBef>
                <a:spcPts val="1000"/>
              </a:spcBef>
            </a:pPr>
            <a:r>
              <a:rPr lang="en-US" sz="2800" dirty="0"/>
              <a:t>Employees shall not be prohibited from refusing to do work or enter a location they feel is unsafe. </a:t>
            </a:r>
            <a:r>
              <a:rPr lang="en-US" sz="2800" dirty="0">
                <a:hlinkClick r:id="rId2"/>
              </a:rPr>
              <a:t>See Virginia Whistleblower Statute</a:t>
            </a:r>
            <a:r>
              <a:rPr lang="en-US" sz="2800" dirty="0"/>
              <a:t> </a:t>
            </a:r>
            <a:endParaRPr lang="en-US" sz="2400" dirty="0"/>
          </a:p>
          <a:p>
            <a:pPr lvl="1"/>
            <a:endParaRPr lang="en-US" dirty="0"/>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a:bodyPr>
          <a:lstStyle/>
          <a:p>
            <a:r>
              <a:rPr lang="en-US" b="1" dirty="0">
                <a:solidFill>
                  <a:schemeClr val="tx2"/>
                </a:solidFill>
              </a:rPr>
              <a:t>Anti-Discrimination Clause</a:t>
            </a:r>
            <a:endParaRPr lang="en-US" dirty="0"/>
          </a:p>
        </p:txBody>
      </p:sp>
    </p:spTree>
    <p:extLst>
      <p:ext uri="{BB962C8B-B14F-4D97-AF65-F5344CB8AC3E}">
        <p14:creationId xmlns:p14="http://schemas.microsoft.com/office/powerpoint/2010/main" val="458006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a:bodyPr>
          <a:lstStyle/>
          <a:p>
            <a:pPr lvl="1"/>
            <a:endParaRPr lang="en-US" dirty="0"/>
          </a:p>
          <a:p>
            <a:pPr lvl="1"/>
            <a:r>
              <a:rPr lang="en-US" dirty="0"/>
              <a:t>The Standard is </a:t>
            </a:r>
            <a:r>
              <a:rPr lang="en-US" b="1" dirty="0"/>
              <a:t>NOW</a:t>
            </a:r>
            <a:r>
              <a:rPr lang="en-US" dirty="0"/>
              <a:t> in effect as of </a:t>
            </a:r>
            <a:r>
              <a:rPr lang="en-US" b="1" dirty="0"/>
              <a:t>JULY 27, 2020.</a:t>
            </a:r>
          </a:p>
          <a:p>
            <a:pPr lvl="2"/>
            <a:r>
              <a:rPr lang="en-US" b="1" dirty="0"/>
              <a:t>TRAININGS MUST BE COMPLETED WITHIN 30 DAYS: AUGUST 26, 2020</a:t>
            </a:r>
          </a:p>
          <a:p>
            <a:pPr lvl="2"/>
            <a:r>
              <a:rPr lang="en-US" b="1" dirty="0"/>
              <a:t>IMPLEMENTATION AND TRAINING ON INFECTIOUS DISEASE PREPAREDNESS AND RESPONSE PLANS WITHIN</a:t>
            </a:r>
            <a:r>
              <a:rPr lang="en-US" dirty="0"/>
              <a:t> </a:t>
            </a:r>
            <a:r>
              <a:rPr lang="en-US" b="1" dirty="0"/>
              <a:t>60 DAYS: SEPTEMBER 25, 2020.</a:t>
            </a:r>
            <a:endParaRPr lang="en-US" dirty="0"/>
          </a:p>
          <a:p>
            <a:pPr marL="457200" lvl="1" indent="0">
              <a:buNone/>
            </a:pPr>
            <a:endParaRPr lang="en-US" dirty="0"/>
          </a:p>
          <a:p>
            <a:pPr lvl="1"/>
            <a:r>
              <a:rPr lang="en-US" dirty="0"/>
              <a:t>The Standard will expire within 6 months of its effective date, upon expiration of the Governor's State of Emergency, or when superseded by a permanent standard, whichever comes first.</a:t>
            </a:r>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a:bodyPr>
          <a:lstStyle/>
          <a:p>
            <a:r>
              <a:rPr lang="en-US" b="1" dirty="0">
                <a:solidFill>
                  <a:schemeClr val="tx2"/>
                </a:solidFill>
              </a:rPr>
              <a:t>Timing for Implementation of The Standard</a:t>
            </a:r>
            <a:endParaRPr lang="en-US" dirty="0"/>
          </a:p>
        </p:txBody>
      </p:sp>
    </p:spTree>
    <p:extLst>
      <p:ext uri="{BB962C8B-B14F-4D97-AF65-F5344CB8AC3E}">
        <p14:creationId xmlns:p14="http://schemas.microsoft.com/office/powerpoint/2010/main" val="573212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68E348-A2EB-4141-BF54-81E02ECB7635}"/>
              </a:ext>
            </a:extLst>
          </p:cNvPr>
          <p:cNvSpPr>
            <a:spLocks noGrp="1"/>
          </p:cNvSpPr>
          <p:nvPr>
            <p:ph sz="half" idx="1"/>
          </p:nvPr>
        </p:nvSpPr>
        <p:spPr>
          <a:xfrm>
            <a:off x="1222217" y="1825625"/>
            <a:ext cx="10131581" cy="4351338"/>
          </a:xfrm>
        </p:spPr>
        <p:txBody>
          <a:bodyPr>
            <a:normAutofit/>
          </a:bodyPr>
          <a:lstStyle/>
          <a:p>
            <a:pPr lvl="1"/>
            <a:endParaRPr lang="en-US" dirty="0">
              <a:hlinkClick r:id="rId2"/>
            </a:endParaRPr>
          </a:p>
          <a:p>
            <a:pPr lvl="1"/>
            <a:endParaRPr lang="en-US" dirty="0">
              <a:hlinkClick r:id="rId2"/>
            </a:endParaRPr>
          </a:p>
          <a:p>
            <a:pPr lvl="1"/>
            <a:r>
              <a:rPr lang="en-US" dirty="0">
                <a:hlinkClick r:id="rId2"/>
              </a:rPr>
              <a:t>The Virginia Department of Labor and Industry</a:t>
            </a:r>
            <a:endParaRPr lang="en-US" dirty="0"/>
          </a:p>
          <a:p>
            <a:pPr lvl="1"/>
            <a:r>
              <a:rPr lang="en-US" dirty="0">
                <a:hlinkClick r:id="rId3"/>
              </a:rPr>
              <a:t>Virginia Occupational Safety and Health Administration</a:t>
            </a:r>
            <a:endParaRPr lang="en-US" dirty="0"/>
          </a:p>
          <a:p>
            <a:pPr lvl="1"/>
            <a:r>
              <a:rPr lang="en-US" dirty="0">
                <a:hlinkClick r:id="rId4"/>
              </a:rPr>
              <a:t>Virginia Department of Health COVID-19 Guidance</a:t>
            </a:r>
            <a:endParaRPr lang="en-US" dirty="0"/>
          </a:p>
          <a:p>
            <a:pPr lvl="1"/>
            <a:r>
              <a:rPr lang="en-US" dirty="0">
                <a:hlinkClick r:id="rId5"/>
              </a:rPr>
              <a:t>Center for Disease Control COVID-19 Guidance</a:t>
            </a:r>
            <a:r>
              <a:rPr lang="en-US" dirty="0"/>
              <a:t> </a:t>
            </a:r>
          </a:p>
          <a:p>
            <a:pPr lvl="1"/>
            <a:r>
              <a:rPr lang="en-US" dirty="0">
                <a:hlinkClick r:id="rId6"/>
              </a:rPr>
              <a:t>US Food and Drug Administration COVID-19 Information</a:t>
            </a:r>
            <a:r>
              <a:rPr lang="en-US" dirty="0"/>
              <a:t>    </a:t>
            </a:r>
          </a:p>
        </p:txBody>
      </p:sp>
      <p:sp>
        <p:nvSpPr>
          <p:cNvPr id="3" name="Title 2">
            <a:extLst>
              <a:ext uri="{FF2B5EF4-FFF2-40B4-BE49-F238E27FC236}">
                <a16:creationId xmlns:a16="http://schemas.microsoft.com/office/drawing/2014/main" id="{2C336BA5-4233-48D9-AD00-31950388B8D4}"/>
              </a:ext>
            </a:extLst>
          </p:cNvPr>
          <p:cNvSpPr>
            <a:spLocks noGrp="1"/>
          </p:cNvSpPr>
          <p:nvPr>
            <p:ph type="title"/>
          </p:nvPr>
        </p:nvSpPr>
        <p:spPr/>
        <p:txBody>
          <a:bodyPr>
            <a:normAutofit/>
          </a:bodyPr>
          <a:lstStyle/>
          <a:p>
            <a:r>
              <a:rPr lang="en-US" b="1" dirty="0">
                <a:solidFill>
                  <a:schemeClr val="tx2"/>
                </a:solidFill>
              </a:rPr>
              <a:t>HELPFUL RESOURCES</a:t>
            </a:r>
            <a:endParaRPr lang="en-US" dirty="0"/>
          </a:p>
        </p:txBody>
      </p:sp>
    </p:spTree>
    <p:extLst>
      <p:ext uri="{BB962C8B-B14F-4D97-AF65-F5344CB8AC3E}">
        <p14:creationId xmlns:p14="http://schemas.microsoft.com/office/powerpoint/2010/main" val="734050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F1EC10AA-4782-4948-A2CC-932ECFEC067C}"/>
              </a:ext>
            </a:extLst>
          </p:cNvPr>
          <p:cNvSpPr txBox="1">
            <a:spLocks noChangeArrowheads="1"/>
          </p:cNvSpPr>
          <p:nvPr/>
        </p:nvSpPr>
        <p:spPr>
          <a:xfrm>
            <a:off x="1398760" y="1597937"/>
            <a:ext cx="9601200" cy="49567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Tx/>
              <a:buNone/>
            </a:pPr>
            <a:r>
              <a:rPr lang="en-US" altLang="en-US" sz="4800" b="1" dirty="0">
                <a:solidFill>
                  <a:schemeClr val="tx2"/>
                </a:solidFill>
              </a:rPr>
              <a:t>Thank you!</a:t>
            </a:r>
          </a:p>
          <a:p>
            <a:pPr algn="ctr">
              <a:buFontTx/>
              <a:buNone/>
            </a:pPr>
            <a:r>
              <a:rPr lang="en-US" altLang="en-US" sz="4800" b="1" dirty="0">
                <a:solidFill>
                  <a:schemeClr val="tx2"/>
                </a:solidFill>
              </a:rPr>
              <a:t>Any questions please contact…</a:t>
            </a:r>
          </a:p>
          <a:p>
            <a:pPr>
              <a:buFontTx/>
              <a:buNone/>
            </a:pPr>
            <a:endParaRPr lang="en-US" altLang="en-US" sz="3000" b="1" dirty="0">
              <a:solidFill>
                <a:schemeClr val="tx2"/>
              </a:solidFill>
            </a:endParaRPr>
          </a:p>
          <a:p>
            <a:pPr algn="ctr">
              <a:buFontTx/>
              <a:buNone/>
            </a:pPr>
            <a:r>
              <a:rPr lang="en-US" altLang="en-US" b="1" dirty="0">
                <a:solidFill>
                  <a:schemeClr val="tx2"/>
                </a:solidFill>
              </a:rPr>
              <a:t>Anthony S. Cottone, Esquire</a:t>
            </a:r>
          </a:p>
          <a:p>
            <a:pPr algn="ctr">
              <a:buFontTx/>
              <a:buNone/>
            </a:pPr>
            <a:r>
              <a:rPr lang="en-US" altLang="en-US" b="1" dirty="0">
                <a:solidFill>
                  <a:schemeClr val="tx2"/>
                </a:solidFill>
              </a:rPr>
              <a:t>acottone@byrnelegalgroup.com</a:t>
            </a:r>
          </a:p>
          <a:p>
            <a:pPr algn="ctr">
              <a:buFontTx/>
              <a:buNone/>
            </a:pPr>
            <a:r>
              <a:rPr lang="en-US" altLang="en-US" b="1" dirty="0">
                <a:solidFill>
                  <a:schemeClr val="tx2"/>
                </a:solidFill>
              </a:rPr>
              <a:t>(804) 804-4800 – Office </a:t>
            </a:r>
          </a:p>
          <a:p>
            <a:pPr>
              <a:buFontTx/>
              <a:buNone/>
            </a:pPr>
            <a:endParaRPr lang="en-US" altLang="en-US" sz="800" i="1" dirty="0">
              <a:solidFill>
                <a:srgbClr val="003399"/>
              </a:solidFill>
            </a:endParaRPr>
          </a:p>
        </p:txBody>
      </p:sp>
    </p:spTree>
    <p:extLst>
      <p:ext uri="{BB962C8B-B14F-4D97-AF65-F5344CB8AC3E}">
        <p14:creationId xmlns:p14="http://schemas.microsoft.com/office/powerpoint/2010/main" val="22935911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1B42E-E1A6-EE45-A24C-13F01EEFCB22}"/>
              </a:ext>
            </a:extLst>
          </p:cNvPr>
          <p:cNvSpPr>
            <a:spLocks noGrp="1"/>
          </p:cNvSpPr>
          <p:nvPr>
            <p:ph type="title"/>
          </p:nvPr>
        </p:nvSpPr>
        <p:spPr/>
        <p:txBody>
          <a:bodyPr>
            <a:normAutofit/>
          </a:bodyPr>
          <a:lstStyle/>
          <a:p>
            <a:r>
              <a:rPr lang="en-US" sz="1800" dirty="0" err="1"/>
              <a:t>byrnelegalgroup.com</a:t>
            </a:r>
            <a:endParaRPr lang="en-US" sz="1800" dirty="0"/>
          </a:p>
        </p:txBody>
      </p:sp>
    </p:spTree>
    <p:extLst>
      <p:ext uri="{BB962C8B-B14F-4D97-AF65-F5344CB8AC3E}">
        <p14:creationId xmlns:p14="http://schemas.microsoft.com/office/powerpoint/2010/main" val="989737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0CCF01-49F6-BF47-97FE-EFD09FCCAD04}"/>
              </a:ext>
            </a:extLst>
          </p:cNvPr>
          <p:cNvSpPr>
            <a:spLocks noGrp="1"/>
          </p:cNvSpPr>
          <p:nvPr>
            <p:ph sz="half" idx="1"/>
          </p:nvPr>
        </p:nvSpPr>
        <p:spPr>
          <a:xfrm>
            <a:off x="1521783" y="1253331"/>
            <a:ext cx="9148433" cy="4351338"/>
          </a:xfrm>
        </p:spPr>
        <p:txBody>
          <a:bodyPr>
            <a:normAutofit/>
          </a:bodyPr>
          <a:lstStyle/>
          <a:p>
            <a:pPr algn="ctr">
              <a:buNone/>
            </a:pPr>
            <a:r>
              <a:rPr lang="en-US" altLang="en-US" sz="4400" b="1" u="sng" dirty="0">
                <a:solidFill>
                  <a:schemeClr val="tx2"/>
                </a:solidFill>
              </a:rPr>
              <a:t>Road Map</a:t>
            </a:r>
          </a:p>
          <a:p>
            <a:pPr algn="ctr">
              <a:buNone/>
            </a:pPr>
            <a:endParaRPr lang="en-US" altLang="en-US" sz="2000" b="1" u="sng" dirty="0">
              <a:solidFill>
                <a:srgbClr val="003399"/>
              </a:solidFill>
            </a:endParaRPr>
          </a:p>
          <a:p>
            <a:r>
              <a:rPr lang="en-US" altLang="en-US" dirty="0">
                <a:solidFill>
                  <a:schemeClr val="tx1"/>
                </a:solidFill>
              </a:rPr>
              <a:t>Overview of Virginia’s Emergency Temporary Standard.</a:t>
            </a:r>
          </a:p>
          <a:p>
            <a:r>
              <a:rPr lang="en-US" altLang="en-US" dirty="0">
                <a:solidFill>
                  <a:schemeClr val="tx1"/>
                </a:solidFill>
              </a:rPr>
              <a:t>Purpose of the Standard.</a:t>
            </a:r>
          </a:p>
          <a:p>
            <a:r>
              <a:rPr lang="en-US" altLang="en-US" dirty="0">
                <a:solidFill>
                  <a:schemeClr val="tx1"/>
                </a:solidFill>
              </a:rPr>
              <a:t>Interpretations and Applications of the Standard.</a:t>
            </a:r>
          </a:p>
          <a:p>
            <a:r>
              <a:rPr lang="en-US" altLang="en-US" dirty="0">
                <a:solidFill>
                  <a:schemeClr val="tx1"/>
                </a:solidFill>
              </a:rPr>
              <a:t>Employee Protections</a:t>
            </a:r>
          </a:p>
          <a:p>
            <a:r>
              <a:rPr lang="en-US" altLang="en-US" dirty="0">
                <a:solidFill>
                  <a:schemeClr val="tx1"/>
                </a:solidFill>
              </a:rPr>
              <a:t>Timing for Implementation.</a:t>
            </a:r>
          </a:p>
          <a:p>
            <a:r>
              <a:rPr lang="en-US" altLang="en-US" dirty="0">
                <a:solidFill>
                  <a:schemeClr val="tx1"/>
                </a:solidFill>
              </a:rPr>
              <a:t>Suggested Resources for Further Information.</a:t>
            </a:r>
          </a:p>
          <a:p>
            <a:pPr marL="0" indent="0">
              <a:buNone/>
            </a:pPr>
            <a:endParaRPr lang="en-US" dirty="0"/>
          </a:p>
        </p:txBody>
      </p:sp>
    </p:spTree>
    <p:extLst>
      <p:ext uri="{BB962C8B-B14F-4D97-AF65-F5344CB8AC3E}">
        <p14:creationId xmlns:p14="http://schemas.microsoft.com/office/powerpoint/2010/main" val="1651482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58522CF-6CCA-404C-AB32-B7B63937DDD3}"/>
              </a:ext>
            </a:extLst>
          </p:cNvPr>
          <p:cNvSpPr>
            <a:spLocks noGrp="1"/>
          </p:cNvSpPr>
          <p:nvPr>
            <p:ph type="title"/>
          </p:nvPr>
        </p:nvSpPr>
        <p:spPr>
          <a:xfrm>
            <a:off x="1222218" y="437553"/>
            <a:ext cx="10455976" cy="925823"/>
          </a:xfrm>
        </p:spPr>
        <p:txBody>
          <a:bodyPr>
            <a:normAutofit/>
          </a:bodyPr>
          <a:lstStyle/>
          <a:p>
            <a:r>
              <a:rPr lang="en-US" dirty="0"/>
              <a:t> </a:t>
            </a:r>
            <a:r>
              <a:rPr lang="en-US" b="1" dirty="0">
                <a:solidFill>
                  <a:schemeClr val="tx2"/>
                </a:solidFill>
              </a:rPr>
              <a:t>Virginia the FIRST State to Adopt COVID-19 Safety Rules</a:t>
            </a:r>
          </a:p>
        </p:txBody>
      </p:sp>
      <p:sp>
        <p:nvSpPr>
          <p:cNvPr id="2" name="Content Placeholder 1">
            <a:extLst>
              <a:ext uri="{FF2B5EF4-FFF2-40B4-BE49-F238E27FC236}">
                <a16:creationId xmlns:a16="http://schemas.microsoft.com/office/drawing/2014/main" id="{2390B950-4C3C-42A5-B08F-6FB0B33861BD}"/>
              </a:ext>
            </a:extLst>
          </p:cNvPr>
          <p:cNvSpPr>
            <a:spLocks noGrp="1"/>
          </p:cNvSpPr>
          <p:nvPr>
            <p:ph sz="half" idx="1"/>
          </p:nvPr>
        </p:nvSpPr>
        <p:spPr>
          <a:xfrm>
            <a:off x="1222218" y="1825625"/>
            <a:ext cx="10245882" cy="4351338"/>
          </a:xfrm>
        </p:spPr>
        <p:txBody>
          <a:bodyPr>
            <a:normAutofit lnSpcReduction="10000"/>
          </a:bodyPr>
          <a:lstStyle/>
          <a:p>
            <a:r>
              <a:rPr lang="en-US" dirty="0"/>
              <a:t>On July 17, 2020, the Virginia Department of Labor and Industry (VDLI) adopted the </a:t>
            </a:r>
            <a:r>
              <a:rPr lang="en-US" b="1" dirty="0"/>
              <a:t>Emergency Temporary Standard Infectious Disease Prevention: SARS-CoV-2 Virus That Causes COVID-19</a:t>
            </a:r>
            <a:r>
              <a:rPr lang="en-US" dirty="0"/>
              <a:t> (The Standard)</a:t>
            </a:r>
            <a:r>
              <a:rPr lang="en-US" b="1" dirty="0"/>
              <a:t>. </a:t>
            </a:r>
            <a:r>
              <a:rPr lang="en-US" dirty="0"/>
              <a:t>§16VAC25-220 </a:t>
            </a:r>
            <a:r>
              <a:rPr lang="en-US" i="1" dirty="0"/>
              <a:t>et seq.</a:t>
            </a:r>
            <a:endParaRPr lang="en-US" dirty="0"/>
          </a:p>
          <a:p>
            <a:r>
              <a:rPr lang="en-US" dirty="0"/>
              <a:t>The Standard applies to employers and employees falling under the jurisdiction of the Virginia Occupational Safety and Health (VOSH) Program.</a:t>
            </a:r>
          </a:p>
          <a:p>
            <a:r>
              <a:rPr lang="en-US" dirty="0"/>
              <a:t>The Standard classifies employment settings based on their level of risk and sets forth mandatory requirements for employers.</a:t>
            </a:r>
          </a:p>
          <a:p>
            <a:r>
              <a:rPr lang="en-US" dirty="0"/>
              <a:t>The Standard further requires the development of an Infectious Disease Preparedness and Response Plan.</a:t>
            </a:r>
          </a:p>
        </p:txBody>
      </p:sp>
    </p:spTree>
    <p:extLst>
      <p:ext uri="{BB962C8B-B14F-4D97-AF65-F5344CB8AC3E}">
        <p14:creationId xmlns:p14="http://schemas.microsoft.com/office/powerpoint/2010/main" val="3928837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B829F8-33BD-4C69-85A1-70C28B59AFAC}"/>
              </a:ext>
            </a:extLst>
          </p:cNvPr>
          <p:cNvSpPr>
            <a:spLocks noGrp="1"/>
          </p:cNvSpPr>
          <p:nvPr>
            <p:ph sz="half" idx="1"/>
          </p:nvPr>
        </p:nvSpPr>
        <p:spPr>
          <a:xfrm>
            <a:off x="1222217" y="1825625"/>
            <a:ext cx="10131581" cy="4351338"/>
          </a:xfrm>
        </p:spPr>
        <p:txBody>
          <a:bodyPr/>
          <a:lstStyle/>
          <a:p>
            <a:r>
              <a:rPr lang="en-US" dirty="0"/>
              <a:t>Establishes requirements for employers to control, prevent, and mitigate the spread of COVID-19.</a:t>
            </a:r>
          </a:p>
          <a:p>
            <a:r>
              <a:rPr lang="en-US" dirty="0"/>
              <a:t>To supplement and enhance existing VOSH regulations.</a:t>
            </a:r>
          </a:p>
          <a:p>
            <a:r>
              <a:rPr lang="en-US" dirty="0"/>
              <a:t>Actual compliance with CDC guidelines on COVID-19 will be considered good faith evidence of compliance. </a:t>
            </a:r>
            <a:r>
              <a:rPr lang="en-US" dirty="0">
                <a:hlinkClick r:id="rId2"/>
              </a:rPr>
              <a:t>See </a:t>
            </a:r>
            <a:r>
              <a:rPr lang="en-US" dirty="0">
                <a:hlinkClick r:id="rId3"/>
              </a:rPr>
              <a:t>https://www.cdc.gov/coronavirus/2019-nCoV/hcp/index.html</a:t>
            </a:r>
            <a:r>
              <a:rPr lang="en-US" dirty="0"/>
              <a:t>.</a:t>
            </a:r>
          </a:p>
          <a:p>
            <a:r>
              <a:rPr lang="en-US" dirty="0"/>
              <a:t>The Standard does </a:t>
            </a:r>
            <a:r>
              <a:rPr lang="en-US" b="1" dirty="0"/>
              <a:t>not</a:t>
            </a:r>
            <a:r>
              <a:rPr lang="en-US" dirty="0"/>
              <a:t> require employers to conduct contact tracing for COVID-19. </a:t>
            </a:r>
          </a:p>
        </p:txBody>
      </p:sp>
      <p:sp>
        <p:nvSpPr>
          <p:cNvPr id="3" name="Title 2">
            <a:extLst>
              <a:ext uri="{FF2B5EF4-FFF2-40B4-BE49-F238E27FC236}">
                <a16:creationId xmlns:a16="http://schemas.microsoft.com/office/drawing/2014/main" id="{6EA8E878-6008-47A8-BF39-C412323AA89D}"/>
              </a:ext>
            </a:extLst>
          </p:cNvPr>
          <p:cNvSpPr>
            <a:spLocks noGrp="1"/>
          </p:cNvSpPr>
          <p:nvPr>
            <p:ph type="title"/>
          </p:nvPr>
        </p:nvSpPr>
        <p:spPr/>
        <p:txBody>
          <a:bodyPr>
            <a:normAutofit fontScale="90000"/>
          </a:bodyPr>
          <a:lstStyle/>
          <a:p>
            <a:r>
              <a:rPr lang="en-US" b="1" dirty="0">
                <a:solidFill>
                  <a:schemeClr val="tx2"/>
                </a:solidFill>
              </a:rPr>
              <a:t>Purpose of the Emergency Temporary Standard Infectious Disease Prevention: SARS-CoV-2 Virus That Causes COVID-19 </a:t>
            </a:r>
          </a:p>
        </p:txBody>
      </p:sp>
    </p:spTree>
    <p:extLst>
      <p:ext uri="{BB962C8B-B14F-4D97-AF65-F5344CB8AC3E}">
        <p14:creationId xmlns:p14="http://schemas.microsoft.com/office/powerpoint/2010/main" val="140573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A73521-DE01-4CCF-8899-8697219EEBF3}"/>
              </a:ext>
            </a:extLst>
          </p:cNvPr>
          <p:cNvSpPr>
            <a:spLocks noGrp="1"/>
          </p:cNvSpPr>
          <p:nvPr>
            <p:ph sz="half" idx="1"/>
          </p:nvPr>
        </p:nvSpPr>
        <p:spPr/>
        <p:txBody>
          <a:bodyPr/>
          <a:lstStyle/>
          <a:p>
            <a:r>
              <a:rPr lang="en-US" b="1" dirty="0"/>
              <a:t>“Known to be infected with the SARS-CoV-2 virus”</a:t>
            </a:r>
          </a:p>
          <a:p>
            <a:pPr lvl="1"/>
            <a:r>
              <a:rPr lang="en-US" dirty="0"/>
              <a:t>Symptomatic or asymptomatic patients who have tested positive for COVID-19.</a:t>
            </a:r>
          </a:p>
          <a:p>
            <a:pPr lvl="1"/>
            <a:r>
              <a:rPr lang="en-US" dirty="0"/>
              <a:t>Employer knew or should have known the person tested positive for COVID-19.</a:t>
            </a:r>
          </a:p>
        </p:txBody>
      </p:sp>
      <p:sp>
        <p:nvSpPr>
          <p:cNvPr id="3" name="Title 2">
            <a:extLst>
              <a:ext uri="{FF2B5EF4-FFF2-40B4-BE49-F238E27FC236}">
                <a16:creationId xmlns:a16="http://schemas.microsoft.com/office/drawing/2014/main" id="{1D9777FC-8BB7-4A5C-9616-730ABC5D0829}"/>
              </a:ext>
            </a:extLst>
          </p:cNvPr>
          <p:cNvSpPr>
            <a:spLocks noGrp="1"/>
          </p:cNvSpPr>
          <p:nvPr>
            <p:ph type="title"/>
          </p:nvPr>
        </p:nvSpPr>
        <p:spPr/>
        <p:txBody>
          <a:bodyPr/>
          <a:lstStyle/>
          <a:p>
            <a:r>
              <a:rPr lang="en-US" b="1" dirty="0">
                <a:solidFill>
                  <a:schemeClr val="tx2"/>
                </a:solidFill>
              </a:rPr>
              <a:t>Key Definitions</a:t>
            </a:r>
          </a:p>
        </p:txBody>
      </p:sp>
      <p:sp>
        <p:nvSpPr>
          <p:cNvPr id="4" name="Content Placeholder 3">
            <a:extLst>
              <a:ext uri="{FF2B5EF4-FFF2-40B4-BE49-F238E27FC236}">
                <a16:creationId xmlns:a16="http://schemas.microsoft.com/office/drawing/2014/main" id="{0F6C1137-D39A-494A-AEED-3142360F257C}"/>
              </a:ext>
            </a:extLst>
          </p:cNvPr>
          <p:cNvSpPr>
            <a:spLocks noGrp="1"/>
          </p:cNvSpPr>
          <p:nvPr>
            <p:ph sz="half" idx="13"/>
          </p:nvPr>
        </p:nvSpPr>
        <p:spPr/>
        <p:txBody>
          <a:bodyPr>
            <a:normAutofit lnSpcReduction="10000"/>
          </a:bodyPr>
          <a:lstStyle/>
          <a:p>
            <a:r>
              <a:rPr lang="en-US" b="1" dirty="0"/>
              <a:t>“Suspected to be infected with SARS-CoV-2 virus”</a:t>
            </a:r>
          </a:p>
          <a:p>
            <a:pPr lvl="1"/>
            <a:r>
              <a:rPr lang="en-US" dirty="0"/>
              <a:t>Symptomatic for COVID-19 but has not tested positive.</a:t>
            </a:r>
          </a:p>
          <a:p>
            <a:pPr lvl="1"/>
            <a:r>
              <a:rPr lang="en-US" dirty="0"/>
              <a:t>No alternative diagnosis has been made.</a:t>
            </a:r>
          </a:p>
          <a:p>
            <a:pPr lvl="1"/>
            <a:r>
              <a:rPr lang="en-US" dirty="0"/>
              <a:t>Symptomatic includes…</a:t>
            </a:r>
          </a:p>
          <a:p>
            <a:pPr lvl="2"/>
            <a:r>
              <a:rPr lang="en-US" dirty="0"/>
              <a:t>Fever, chills, cough, shortness of breath, fatigue, body aches, headache, new loss of taste or smell, sore throat, congestion, nausea or vomiting, diarrhea.</a:t>
            </a:r>
          </a:p>
          <a:p>
            <a:pPr lvl="2"/>
            <a:r>
              <a:rPr lang="en-US" dirty="0"/>
              <a:t>Symptoms appear 2-14 days after exposure.</a:t>
            </a:r>
          </a:p>
        </p:txBody>
      </p:sp>
    </p:spTree>
    <p:extLst>
      <p:ext uri="{BB962C8B-B14F-4D97-AF65-F5344CB8AC3E}">
        <p14:creationId xmlns:p14="http://schemas.microsoft.com/office/powerpoint/2010/main" val="39428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8B20A6-C0C8-4183-8293-33E0831B7395}"/>
              </a:ext>
            </a:extLst>
          </p:cNvPr>
          <p:cNvSpPr>
            <a:spLocks noGrp="1"/>
          </p:cNvSpPr>
          <p:nvPr>
            <p:ph sz="half" idx="1"/>
          </p:nvPr>
        </p:nvSpPr>
        <p:spPr/>
        <p:txBody>
          <a:bodyPr/>
          <a:lstStyle/>
          <a:p>
            <a:r>
              <a:rPr lang="en-US" b="1" dirty="0"/>
              <a:t>Very High Risk</a:t>
            </a:r>
            <a:r>
              <a:rPr lang="en-US" dirty="0"/>
              <a:t>	</a:t>
            </a:r>
          </a:p>
          <a:p>
            <a:pPr lvl="1"/>
            <a:r>
              <a:rPr lang="en-US" dirty="0"/>
              <a:t>High potential for employee exposure to people known to be infected or suspected to be infected.</a:t>
            </a:r>
          </a:p>
          <a:p>
            <a:pPr lvl="1"/>
            <a:r>
              <a:rPr lang="en-US" dirty="0"/>
              <a:t>For example…</a:t>
            </a:r>
          </a:p>
          <a:p>
            <a:pPr lvl="2"/>
            <a:r>
              <a:rPr lang="en-US" dirty="0"/>
              <a:t>Practices or facilities treating COVID-19 patients.</a:t>
            </a:r>
          </a:p>
          <a:p>
            <a:pPr lvl="2"/>
            <a:r>
              <a:rPr lang="en-US" dirty="0"/>
              <a:t>Practices or facilities performing procedures on COVID-19 patients.</a:t>
            </a:r>
          </a:p>
          <a:p>
            <a:pPr marL="914400" lvl="2" indent="0">
              <a:buNone/>
            </a:pPr>
            <a:endParaRPr lang="en-US" sz="1800" dirty="0"/>
          </a:p>
          <a:p>
            <a:pPr lvl="2"/>
            <a:endParaRPr lang="en-US" sz="1800" dirty="0"/>
          </a:p>
        </p:txBody>
      </p:sp>
      <p:sp>
        <p:nvSpPr>
          <p:cNvPr id="3" name="Title 2">
            <a:extLst>
              <a:ext uri="{FF2B5EF4-FFF2-40B4-BE49-F238E27FC236}">
                <a16:creationId xmlns:a16="http://schemas.microsoft.com/office/drawing/2014/main" id="{3B4A1BF6-926D-4551-BC5B-AFCE58F72F42}"/>
              </a:ext>
            </a:extLst>
          </p:cNvPr>
          <p:cNvSpPr>
            <a:spLocks noGrp="1"/>
          </p:cNvSpPr>
          <p:nvPr>
            <p:ph type="title"/>
          </p:nvPr>
        </p:nvSpPr>
        <p:spPr/>
        <p:txBody>
          <a:bodyPr>
            <a:normAutofit fontScale="90000"/>
          </a:bodyPr>
          <a:lstStyle/>
          <a:p>
            <a:r>
              <a:rPr lang="en-US" b="1" dirty="0">
                <a:solidFill>
                  <a:schemeClr val="tx2"/>
                </a:solidFill>
              </a:rPr>
              <a:t>First Things First… Identify your Category of Exposure Risk</a:t>
            </a:r>
            <a:br>
              <a:rPr lang="en-US" b="1" dirty="0">
                <a:solidFill>
                  <a:schemeClr val="tx2"/>
                </a:solidFill>
              </a:rPr>
            </a:br>
            <a:r>
              <a:rPr lang="en-US" b="1" dirty="0">
                <a:solidFill>
                  <a:schemeClr val="tx2"/>
                </a:solidFill>
              </a:rPr>
              <a:t>	</a:t>
            </a:r>
            <a:r>
              <a:rPr lang="en-US" sz="2700" dirty="0">
                <a:solidFill>
                  <a:schemeClr val="tx2"/>
                </a:solidFill>
              </a:rPr>
              <a:t>Determine what Category Your Practice Falls Under</a:t>
            </a:r>
            <a:br>
              <a:rPr lang="en-US" dirty="0"/>
            </a:br>
            <a:endParaRPr lang="en-US" dirty="0"/>
          </a:p>
        </p:txBody>
      </p:sp>
      <p:sp>
        <p:nvSpPr>
          <p:cNvPr id="4" name="Content Placeholder 3">
            <a:extLst>
              <a:ext uri="{FF2B5EF4-FFF2-40B4-BE49-F238E27FC236}">
                <a16:creationId xmlns:a16="http://schemas.microsoft.com/office/drawing/2014/main" id="{BCEE09D2-D26D-49DC-9072-F84965E991ED}"/>
              </a:ext>
            </a:extLst>
          </p:cNvPr>
          <p:cNvSpPr>
            <a:spLocks noGrp="1"/>
          </p:cNvSpPr>
          <p:nvPr>
            <p:ph sz="half" idx="13"/>
          </p:nvPr>
        </p:nvSpPr>
        <p:spPr/>
        <p:txBody>
          <a:bodyPr>
            <a:normAutofit/>
          </a:bodyPr>
          <a:lstStyle/>
          <a:p>
            <a:r>
              <a:rPr lang="en-US" b="1" dirty="0"/>
              <a:t>High Risk</a:t>
            </a:r>
          </a:p>
          <a:p>
            <a:pPr lvl="1"/>
            <a:r>
              <a:rPr lang="en-US" dirty="0"/>
              <a:t>High potential for employee exposure inside of 6 feet of people known or suspected to be infected.</a:t>
            </a:r>
          </a:p>
          <a:p>
            <a:pPr lvl="1"/>
            <a:r>
              <a:rPr lang="en-US" dirty="0"/>
              <a:t>For example…</a:t>
            </a:r>
          </a:p>
          <a:p>
            <a:pPr lvl="2"/>
            <a:r>
              <a:rPr lang="en-US" dirty="0"/>
              <a:t>Providing non-contact healthcare (physical or mental) and support services to COVID-19 (or suspected) patients.</a:t>
            </a:r>
          </a:p>
          <a:p>
            <a:pPr lvl="2"/>
            <a:r>
              <a:rPr lang="en-US" dirty="0"/>
              <a:t>Skilled nursing, outpatient services, home health care, hospice, rehab, dental care, etc.</a:t>
            </a:r>
          </a:p>
          <a:p>
            <a:pPr lvl="2"/>
            <a:endParaRPr lang="en-US" dirty="0"/>
          </a:p>
          <a:p>
            <a:pPr lvl="1"/>
            <a:endParaRPr lang="en-US" dirty="0"/>
          </a:p>
          <a:p>
            <a:pPr lvl="1"/>
            <a:endParaRPr lang="en-US" dirty="0"/>
          </a:p>
        </p:txBody>
      </p:sp>
    </p:spTree>
    <p:extLst>
      <p:ext uri="{BB962C8B-B14F-4D97-AF65-F5344CB8AC3E}">
        <p14:creationId xmlns:p14="http://schemas.microsoft.com/office/powerpoint/2010/main" val="2963440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4AE251-9BF0-439C-A322-1F2939739089}"/>
              </a:ext>
            </a:extLst>
          </p:cNvPr>
          <p:cNvSpPr>
            <a:spLocks noGrp="1"/>
          </p:cNvSpPr>
          <p:nvPr>
            <p:ph sz="half" idx="1"/>
          </p:nvPr>
        </p:nvSpPr>
        <p:spPr/>
        <p:txBody>
          <a:bodyPr/>
          <a:lstStyle/>
          <a:p>
            <a:r>
              <a:rPr lang="en-US" b="1" dirty="0"/>
              <a:t>Medium Risk</a:t>
            </a:r>
          </a:p>
          <a:p>
            <a:pPr lvl="1"/>
            <a:r>
              <a:rPr lang="en-US" dirty="0"/>
              <a:t>Tasks require more than minimal contact inside of six feet of anyone who is not known or suspected to be infected.</a:t>
            </a:r>
          </a:p>
          <a:p>
            <a:pPr lvl="1"/>
            <a:r>
              <a:rPr lang="en-US" dirty="0"/>
              <a:t>For example…</a:t>
            </a:r>
          </a:p>
          <a:p>
            <a:pPr lvl="2"/>
            <a:r>
              <a:rPr lang="en-US" dirty="0"/>
              <a:t>Drug stores or pharmacies, correctional facilities, call centers, veterinary settings.</a:t>
            </a:r>
          </a:p>
          <a:p>
            <a:pPr lvl="2"/>
            <a:r>
              <a:rPr lang="en-US" dirty="0"/>
              <a:t>Healthcare facilities not caring for known or suspected to be infected patients.</a:t>
            </a:r>
          </a:p>
        </p:txBody>
      </p:sp>
      <p:sp>
        <p:nvSpPr>
          <p:cNvPr id="3" name="Title 2">
            <a:extLst>
              <a:ext uri="{FF2B5EF4-FFF2-40B4-BE49-F238E27FC236}">
                <a16:creationId xmlns:a16="http://schemas.microsoft.com/office/drawing/2014/main" id="{17667806-2F31-4CFC-BE50-8A02D141E9EF}"/>
              </a:ext>
            </a:extLst>
          </p:cNvPr>
          <p:cNvSpPr>
            <a:spLocks noGrp="1"/>
          </p:cNvSpPr>
          <p:nvPr>
            <p:ph type="title"/>
          </p:nvPr>
        </p:nvSpPr>
        <p:spPr/>
        <p:txBody>
          <a:bodyPr>
            <a:normAutofit fontScale="90000"/>
          </a:bodyPr>
          <a:lstStyle/>
          <a:p>
            <a:r>
              <a:rPr lang="en-US" b="1" dirty="0">
                <a:solidFill>
                  <a:schemeClr val="tx2"/>
                </a:solidFill>
              </a:rPr>
              <a:t>First Things First… Identify your Category of Exposure Risk</a:t>
            </a:r>
            <a:br>
              <a:rPr lang="en-US" b="1" dirty="0">
                <a:solidFill>
                  <a:schemeClr val="tx2"/>
                </a:solidFill>
              </a:rPr>
            </a:br>
            <a:r>
              <a:rPr lang="en-US" b="1" dirty="0">
                <a:solidFill>
                  <a:schemeClr val="tx2"/>
                </a:solidFill>
              </a:rPr>
              <a:t>	</a:t>
            </a:r>
            <a:r>
              <a:rPr lang="en-US" sz="2700" dirty="0">
                <a:solidFill>
                  <a:schemeClr val="tx2"/>
                </a:solidFill>
              </a:rPr>
              <a:t>Determine what Category Your Practice Falls Under (Cont.)</a:t>
            </a:r>
            <a:endParaRPr lang="en-US" dirty="0"/>
          </a:p>
        </p:txBody>
      </p:sp>
      <p:sp>
        <p:nvSpPr>
          <p:cNvPr id="4" name="Content Placeholder 3">
            <a:extLst>
              <a:ext uri="{FF2B5EF4-FFF2-40B4-BE49-F238E27FC236}">
                <a16:creationId xmlns:a16="http://schemas.microsoft.com/office/drawing/2014/main" id="{8C01F2A5-61CF-4596-9BDB-DEF79D8889C4}"/>
              </a:ext>
            </a:extLst>
          </p:cNvPr>
          <p:cNvSpPr>
            <a:spLocks noGrp="1"/>
          </p:cNvSpPr>
          <p:nvPr>
            <p:ph sz="half" idx="13"/>
          </p:nvPr>
        </p:nvSpPr>
        <p:spPr/>
        <p:txBody>
          <a:bodyPr>
            <a:normAutofit fontScale="92500"/>
          </a:bodyPr>
          <a:lstStyle/>
          <a:p>
            <a:r>
              <a:rPr lang="en-US" b="1" dirty="0"/>
              <a:t>Low Risk</a:t>
            </a:r>
          </a:p>
          <a:p>
            <a:pPr lvl="1"/>
            <a:r>
              <a:rPr lang="en-US" dirty="0"/>
              <a:t>Tasks not otherwise considered “very high”, “high”, or “medium” exposure risk.</a:t>
            </a:r>
          </a:p>
          <a:p>
            <a:pPr lvl="1"/>
            <a:r>
              <a:rPr lang="en-US" dirty="0"/>
              <a:t>Minimal occupational contact with other employees or general public.</a:t>
            </a:r>
          </a:p>
          <a:p>
            <a:pPr lvl="1"/>
            <a:r>
              <a:rPr lang="en-US" dirty="0"/>
              <a:t>Able to achieve minimal contact through work practice controls.</a:t>
            </a:r>
          </a:p>
          <a:p>
            <a:pPr lvl="2"/>
            <a:r>
              <a:rPr lang="en-US" dirty="0"/>
              <a:t>Floor to ceiling barriers, telework, staggered work shifts.</a:t>
            </a:r>
          </a:p>
          <a:p>
            <a:pPr lvl="2"/>
            <a:r>
              <a:rPr lang="en-US" dirty="0"/>
              <a:t>Face coverings and social distancing still required.</a:t>
            </a:r>
          </a:p>
        </p:txBody>
      </p:sp>
    </p:spTree>
    <p:extLst>
      <p:ext uri="{BB962C8B-B14F-4D97-AF65-F5344CB8AC3E}">
        <p14:creationId xmlns:p14="http://schemas.microsoft.com/office/powerpoint/2010/main" val="37819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63804F-0EEF-4FD9-86DD-EA817155761C}"/>
              </a:ext>
            </a:extLst>
          </p:cNvPr>
          <p:cNvSpPr>
            <a:spLocks noGrp="1"/>
          </p:cNvSpPr>
          <p:nvPr>
            <p:ph sz="half" idx="1"/>
          </p:nvPr>
        </p:nvSpPr>
        <p:spPr>
          <a:xfrm>
            <a:off x="1222217" y="1825625"/>
            <a:ext cx="10521291" cy="4351338"/>
          </a:xfrm>
        </p:spPr>
        <p:txBody>
          <a:bodyPr>
            <a:normAutofit lnSpcReduction="10000"/>
          </a:bodyPr>
          <a:lstStyle/>
          <a:p>
            <a:r>
              <a:rPr lang="en-US" dirty="0"/>
              <a:t>Employers must assess their workplace for hazards that could expose employees to COVID-19.</a:t>
            </a:r>
          </a:p>
          <a:p>
            <a:pPr lvl="1"/>
            <a:r>
              <a:rPr lang="en-US" dirty="0"/>
              <a:t>This may include categorizing different positions in your facility with different exposure risks.  </a:t>
            </a:r>
          </a:p>
          <a:p>
            <a:pPr marL="228600" lvl="1">
              <a:spcBef>
                <a:spcPts val="1000"/>
              </a:spcBef>
            </a:pPr>
            <a:r>
              <a:rPr lang="en-US" sz="2800" dirty="0"/>
              <a:t>Encourage and inform employees on how how to self-monitor for signs and symptoms of COVID-19.</a:t>
            </a:r>
          </a:p>
          <a:p>
            <a:pPr marL="228600" lvl="1">
              <a:spcBef>
                <a:spcPts val="1000"/>
              </a:spcBef>
            </a:pPr>
            <a:r>
              <a:rPr lang="en-US" sz="2800" dirty="0"/>
              <a:t>Develop policies and procedures for employees to report known or suspected infection.</a:t>
            </a:r>
          </a:p>
          <a:p>
            <a:pPr marL="228600" lvl="1">
              <a:spcBef>
                <a:spcPts val="1000"/>
              </a:spcBef>
            </a:pPr>
            <a:r>
              <a:rPr lang="en-US" sz="2800" dirty="0"/>
              <a:t>Prohibit known or suspected infected employees from reporting to work until cleared (see below).  </a:t>
            </a:r>
          </a:p>
          <a:p>
            <a:pPr marL="685800" lvl="2">
              <a:spcBef>
                <a:spcPts val="1000"/>
              </a:spcBef>
            </a:pPr>
            <a:r>
              <a:rPr lang="en-US" sz="2400" dirty="0"/>
              <a:t>Telework is allowed.</a:t>
            </a:r>
          </a:p>
          <a:p>
            <a:pPr marL="0" lvl="1" indent="0">
              <a:spcBef>
                <a:spcPts val="1000"/>
              </a:spcBef>
              <a:buNone/>
            </a:pPr>
            <a:endParaRPr lang="en-US" sz="2400" dirty="0"/>
          </a:p>
          <a:p>
            <a:pPr lvl="1"/>
            <a:endParaRPr lang="en-US" dirty="0"/>
          </a:p>
        </p:txBody>
      </p:sp>
      <p:sp>
        <p:nvSpPr>
          <p:cNvPr id="3" name="Title 2">
            <a:extLst>
              <a:ext uri="{FF2B5EF4-FFF2-40B4-BE49-F238E27FC236}">
                <a16:creationId xmlns:a16="http://schemas.microsoft.com/office/drawing/2014/main" id="{3BBF1152-0A42-41F7-A6EF-4E45342F92DD}"/>
              </a:ext>
            </a:extLst>
          </p:cNvPr>
          <p:cNvSpPr>
            <a:spLocks noGrp="1"/>
          </p:cNvSpPr>
          <p:nvPr>
            <p:ph type="title"/>
          </p:nvPr>
        </p:nvSpPr>
        <p:spPr/>
        <p:txBody>
          <a:bodyPr/>
          <a:lstStyle/>
          <a:p>
            <a:r>
              <a:rPr lang="en-US" b="1" dirty="0">
                <a:solidFill>
                  <a:schemeClr val="tx2"/>
                </a:solidFill>
              </a:rPr>
              <a:t>Mandatory Requirements Regardless Of Exposure Risk</a:t>
            </a:r>
          </a:p>
        </p:txBody>
      </p:sp>
    </p:spTree>
    <p:extLst>
      <p:ext uri="{BB962C8B-B14F-4D97-AF65-F5344CB8AC3E}">
        <p14:creationId xmlns:p14="http://schemas.microsoft.com/office/powerpoint/2010/main" val="3615663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721D290EB0A0E45A6167487AD7E4808" ma:contentTypeVersion="12" ma:contentTypeDescription="Create a new document." ma:contentTypeScope="" ma:versionID="c8a110bbca683c1cdc6355a7541934c3">
  <xsd:schema xmlns:xsd="http://www.w3.org/2001/XMLSchema" xmlns:xs="http://www.w3.org/2001/XMLSchema" xmlns:p="http://schemas.microsoft.com/office/2006/metadata/properties" xmlns:ns3="e56dc3c2-1aba-483e-b753-768762620593" xmlns:ns4="9120f338-4149-4f69-adc5-67e0a147dd94" targetNamespace="http://schemas.microsoft.com/office/2006/metadata/properties" ma:root="true" ma:fieldsID="8de89000976a29bc1987f302c1fa177d" ns3:_="" ns4:_="">
    <xsd:import namespace="e56dc3c2-1aba-483e-b753-768762620593"/>
    <xsd:import namespace="9120f338-4149-4f69-adc5-67e0a147dd9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6dc3c2-1aba-483e-b753-7687626205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20f338-4149-4f69-adc5-67e0a147dd9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65AC08-0BE2-47DF-96C1-E6086829BBDA}">
  <ds:schemaRefs>
    <ds:schemaRef ds:uri="http://schemas.microsoft.com/sharepoint/v3/contenttype/forms"/>
  </ds:schemaRefs>
</ds:datastoreItem>
</file>

<file path=customXml/itemProps2.xml><?xml version="1.0" encoding="utf-8"?>
<ds:datastoreItem xmlns:ds="http://schemas.openxmlformats.org/officeDocument/2006/customXml" ds:itemID="{C4FE6600-4B36-440C-BCF3-4FF1F28117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6dc3c2-1aba-483e-b753-768762620593"/>
    <ds:schemaRef ds:uri="9120f338-4149-4f69-adc5-67e0a147dd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4BD9A9-8B31-47FE-B2EF-DEE01BCD5D8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363</TotalTime>
  <Words>1944</Words>
  <Application>Microsoft Office PowerPoint</Application>
  <PresentationFormat>Widescreen</PresentationFormat>
  <Paragraphs>180</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Interpreting the Virginia Department of Labor and Industry Emergency Temporary Standard for COVID-19  §16VAC25-220 et seq.  July 31, 2020 Anthony S. Cottone, Esquire acottone@byrnelegalgroup.com</vt:lpstr>
      <vt:lpstr>PowerPoint Presentation</vt:lpstr>
      <vt:lpstr>PowerPoint Presentation</vt:lpstr>
      <vt:lpstr> Virginia the FIRST State to Adopt COVID-19 Safety Rules</vt:lpstr>
      <vt:lpstr>Purpose of the Emergency Temporary Standard Infectious Disease Prevention: SARS-CoV-2 Virus That Causes COVID-19 </vt:lpstr>
      <vt:lpstr>Key Definitions</vt:lpstr>
      <vt:lpstr>First Things First… Identify your Category of Exposure Risk  Determine what Category Your Practice Falls Under </vt:lpstr>
      <vt:lpstr>First Things First… Identify your Category of Exposure Risk  Determine what Category Your Practice Falls Under (Cont.)</vt:lpstr>
      <vt:lpstr>Mandatory Requirements Regardless Of Exposure Risk</vt:lpstr>
      <vt:lpstr>Mandatory Requirements Regardless Of Exposure Risk (Cont.)</vt:lpstr>
      <vt:lpstr>Mandatory Requirements Regardless Of Exposure Risk (Cont.)</vt:lpstr>
      <vt:lpstr>Mandatory Requirements for Returning to Work</vt:lpstr>
      <vt:lpstr>Mandatory Requirements for VERY HIGH or HIGH Exposure Risk</vt:lpstr>
      <vt:lpstr>Mandatory Requirements for VERY HIGH or HIGH Exposure Risk</vt:lpstr>
      <vt:lpstr>Mandatory Requirements for MEDIUM Exposure Risk</vt:lpstr>
      <vt:lpstr>Infectious Disease Preparedness and Response Plan</vt:lpstr>
      <vt:lpstr>Infectious Disease Preparedness and Response Plan (Cont.)</vt:lpstr>
      <vt:lpstr>Training Employees on The Standard</vt:lpstr>
      <vt:lpstr>Further Training Requirements</vt:lpstr>
      <vt:lpstr>Anti-Discrimination Clause</vt:lpstr>
      <vt:lpstr>Timing for Implementation of The Standard</vt:lpstr>
      <vt:lpstr>HELPFUL RESOURCES</vt:lpstr>
      <vt:lpstr>PowerPoint Presentation</vt:lpstr>
      <vt:lpstr>byrnelegalgroup.com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Interpreting the Virginia Department of Labor and Industry Emergency Temporary Standard for COVID-19  §16VAC25-220 et seq.  July 31, 2020 Anthony S. Cottone, Esquire acottone@byrnelegalgroup.com</dc:title>
  <dc:creator>Anthony S. Cottone</dc:creator>
  <cp:lastModifiedBy>Doll, Michael</cp:lastModifiedBy>
  <cp:revision>33</cp:revision>
  <dcterms:created xsi:type="dcterms:W3CDTF">2020-07-31T00:21:18Z</dcterms:created>
  <dcterms:modified xsi:type="dcterms:W3CDTF">2020-08-03T13:59:58Z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0x0101000721D290EB0A0E45A6167487AD7E4808</vt:lpwstr>
  </property>
</Properties>
</file>